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1602" r:id="rId2"/>
    <p:sldId id="1897" r:id="rId3"/>
    <p:sldId id="1685" r:id="rId4"/>
    <p:sldId id="1917" r:id="rId5"/>
    <p:sldId id="1687" r:id="rId6"/>
    <p:sldId id="1688" r:id="rId7"/>
    <p:sldId id="1689" r:id="rId8"/>
    <p:sldId id="1690" r:id="rId9"/>
    <p:sldId id="1691" r:id="rId10"/>
    <p:sldId id="1694" r:id="rId11"/>
    <p:sldId id="1693" r:id="rId12"/>
    <p:sldId id="1702" r:id="rId13"/>
    <p:sldId id="1745" r:id="rId14"/>
    <p:sldId id="1703" r:id="rId15"/>
    <p:sldId id="1705" r:id="rId16"/>
    <p:sldId id="1701" r:id="rId17"/>
    <p:sldId id="1697" r:id="rId18"/>
    <p:sldId id="1698" r:id="rId19"/>
    <p:sldId id="1706" r:id="rId20"/>
    <p:sldId id="1915" r:id="rId21"/>
    <p:sldId id="1899" r:id="rId22"/>
    <p:sldId id="1900" r:id="rId23"/>
    <p:sldId id="1707" r:id="rId24"/>
    <p:sldId id="1700" r:id="rId25"/>
    <p:sldId id="1708" r:id="rId26"/>
    <p:sldId id="1709" r:id="rId27"/>
    <p:sldId id="1711" r:id="rId28"/>
    <p:sldId id="1712" r:id="rId29"/>
    <p:sldId id="1710" r:id="rId30"/>
    <p:sldId id="1717" r:id="rId31"/>
    <p:sldId id="1713" r:id="rId32"/>
    <p:sldId id="1746" r:id="rId33"/>
    <p:sldId id="1718" r:id="rId34"/>
    <p:sldId id="1719" r:id="rId35"/>
    <p:sldId id="1720" r:id="rId36"/>
    <p:sldId id="1721" r:id="rId37"/>
    <p:sldId id="1722" r:id="rId38"/>
    <p:sldId id="1914" r:id="rId39"/>
    <p:sldId id="1723" r:id="rId40"/>
    <p:sldId id="1901" r:id="rId41"/>
    <p:sldId id="1725" r:id="rId42"/>
    <p:sldId id="1715" r:id="rId43"/>
    <p:sldId id="1726" r:id="rId44"/>
    <p:sldId id="1879" r:id="rId45"/>
    <p:sldId id="1880" r:id="rId46"/>
    <p:sldId id="1881" r:id="rId47"/>
    <p:sldId id="1896" r:id="rId48"/>
    <p:sldId id="1882" r:id="rId49"/>
    <p:sldId id="1916" r:id="rId50"/>
    <p:sldId id="1884" r:id="rId51"/>
    <p:sldId id="1885" r:id="rId52"/>
    <p:sldId id="1886" r:id="rId53"/>
    <p:sldId id="1887" r:id="rId54"/>
    <p:sldId id="1902" r:id="rId55"/>
    <p:sldId id="1903" r:id="rId56"/>
    <p:sldId id="1904" r:id="rId57"/>
    <p:sldId id="1906" r:id="rId58"/>
    <p:sldId id="1907" r:id="rId59"/>
    <p:sldId id="1908" r:id="rId60"/>
    <p:sldId id="1910" r:id="rId61"/>
    <p:sldId id="1911" r:id="rId62"/>
    <p:sldId id="1892" r:id="rId63"/>
    <p:sldId id="1909" r:id="rId64"/>
    <p:sldId id="1912" r:id="rId65"/>
    <p:sldId id="1913" r:id="rId66"/>
    <p:sldId id="1895" r:id="rId67"/>
    <p:sldId id="1898" r:id="rId68"/>
  </p:sldIdLst>
  <p:sldSz cx="9144000" cy="6858000" type="overhead"/>
  <p:notesSz cx="6858000" cy="9144000"/>
  <p:embeddedFontLst>
    <p:embeddedFont>
      <p:font typeface="ＭＳ Ｐゴシック" panose="020B0600070205080204" pitchFamily="34" charset="-128"/>
      <p:regular r:id="rId71"/>
    </p:embeddedFon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Lucida Console" panose="020B0609040504020204" pitchFamily="49" charset="0"/>
      <p:regular r:id="rId80"/>
    </p:embeddedFont>
    <p:embeddedFont>
      <p:font typeface="Marlett" pitchFamily="2" charset="2"/>
      <p:regular r:id="rId8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  <a:srgbClr val="0000FF"/>
    <a:srgbClr val="CCFFFF"/>
    <a:srgbClr val="CCECFF"/>
    <a:srgbClr val="F5E0D7"/>
    <a:srgbClr val="FF3399"/>
    <a:srgbClr val="FF0066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1918" autoAdjust="0"/>
  </p:normalViewPr>
  <p:slideViewPr>
    <p:cSldViewPr snapToGrid="0">
      <p:cViewPr>
        <p:scale>
          <a:sx n="90" d="100"/>
          <a:sy n="90" d="100"/>
        </p:scale>
        <p:origin x="1126" y="43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ositive.com/predicting-random-numbers-in-ethereum-smart-contracts-e5358c6b862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717116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Lecture 10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Two)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01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Horizontal Scroll 12"/>
          <p:cNvSpPr/>
          <p:nvPr/>
        </p:nvSpPr>
        <p:spPr bwMode="auto">
          <a:xfrm>
            <a:off x="5453859" y="2427457"/>
            <a:ext cx="2490942" cy="327660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56979" y="3059079"/>
            <a:ext cx="1774845" cy="1571782"/>
            <a:chOff x="5240882" y="3525635"/>
            <a:chExt cx="1774845" cy="1571782"/>
          </a:xfrm>
        </p:grpSpPr>
        <p:sp>
          <p:nvSpPr>
            <p:cNvPr id="5" name="Rectangle 4"/>
            <p:cNvSpPr/>
            <p:nvPr/>
          </p:nvSpPr>
          <p:spPr>
            <a:xfrm>
              <a:off x="5240882" y="4635752"/>
              <a:ext cx="12105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init ()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40882" y="3525635"/>
              <a:ext cx="1774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transfer()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40882" y="4080693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credit()</a:t>
              </a:r>
            </a:p>
          </p:txBody>
        </p:sp>
      </p:grpSp>
      <p:sp>
        <p:nvSpPr>
          <p:cNvPr id="15" name="TextBox 14"/>
          <p:cNvSpPr txBox="1"/>
          <p:nvPr/>
        </p:nvSpPr>
        <p:spPr bwMode="auto">
          <a:xfrm>
            <a:off x="808904" y="2193757"/>
            <a:ext cx="37609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Does most of the work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08904" y="3196865"/>
            <a:ext cx="419637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updates wallet internal state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808904" y="4630861"/>
            <a:ext cx="4890855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Also,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init()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function called internally by constructor to initialize owners, etc.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46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67586" y="1569242"/>
            <a:ext cx="5946591" cy="5042990"/>
            <a:chOff x="1551489" y="1815010"/>
            <a:chExt cx="5946591" cy="5042990"/>
          </a:xfrm>
        </p:grpSpPr>
        <p:sp>
          <p:nvSpPr>
            <p:cNvPr id="4" name="Horizontal Scroll 3"/>
            <p:cNvSpPr/>
            <p:nvPr/>
          </p:nvSpPr>
          <p:spPr bwMode="auto">
            <a:xfrm>
              <a:off x="1551489" y="1815010"/>
              <a:ext cx="5946591" cy="5042990"/>
            </a:xfrm>
            <a:prstGeom prst="horizontalScroll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Wallet</a:t>
              </a:r>
            </a:p>
          </p:txBody>
        </p:sp>
        <p:sp>
          <p:nvSpPr>
            <p:cNvPr id="13" name="Horizontal Scroll 12"/>
            <p:cNvSpPr/>
            <p:nvPr/>
          </p:nvSpPr>
          <p:spPr bwMode="auto">
            <a:xfrm>
              <a:off x="4737762" y="2673225"/>
              <a:ext cx="2490942" cy="3276600"/>
            </a:xfrm>
            <a:prstGeom prst="horizontalScroll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Wallet Library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77600" y="3304847"/>
              <a:ext cx="1774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transfer()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77600" y="3923602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credit()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77600" y="5161113"/>
              <a:ext cx="17764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fallback()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77600" y="454235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40882" y="3304847"/>
              <a:ext cx="1774845" cy="1571782"/>
              <a:chOff x="5240882" y="3525635"/>
              <a:chExt cx="1774845" cy="157178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240882" y="4635752"/>
                <a:ext cx="1210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init ()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40882" y="3525635"/>
                <a:ext cx="1774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transfer()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40882" y="4080693"/>
                <a:ext cx="1484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credit()</a:t>
                </a:r>
              </a:p>
            </p:txBody>
          </p:sp>
        </p:grpSp>
      </p:grpSp>
      <p:sp>
        <p:nvSpPr>
          <p:cNvPr id="21" name="Right Arrow 20"/>
          <p:cNvSpPr/>
          <p:nvPr/>
        </p:nvSpPr>
        <p:spPr bwMode="auto">
          <a:xfrm>
            <a:off x="737045" y="2831371"/>
            <a:ext cx="2192445" cy="917079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“transfer”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5108725" y="2831370"/>
            <a:ext cx="690267" cy="917079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015158" y="5704057"/>
            <a:ext cx="56220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Most calls just forwarded to library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97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Library Security Audit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73380" y="2056150"/>
            <a:ext cx="839724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WalletLibrary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called by constructor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... more setup ...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150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E4E5D-8785-666E-CD3D-D4EFCC0747BF}"/>
              </a:ext>
            </a:extLst>
          </p:cNvPr>
          <p:cNvSpPr/>
          <p:nvPr/>
        </p:nvSpPr>
        <p:spPr bwMode="auto">
          <a:xfrm>
            <a:off x="373380" y="2056150"/>
            <a:ext cx="839724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WalletLibrary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called by constructor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... more setup ...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Library Security Audit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380" y="2668160"/>
            <a:ext cx="7292340" cy="1629520"/>
          </a:xfrm>
          <a:prstGeom prst="wedgeRoundRectCallout">
            <a:avLst>
              <a:gd name="adj1" fmla="val 32903"/>
              <a:gd name="adj2" fmla="val 796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63575" y="4872305"/>
            <a:ext cx="623074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code called only by constructor. </a:t>
            </a:r>
          </a:p>
        </p:txBody>
      </p:sp>
    </p:spTree>
    <p:extLst>
      <p:ext uri="{BB962C8B-B14F-4D97-AF65-F5344CB8AC3E}">
        <p14:creationId xmlns:p14="http://schemas.microsoft.com/office/powerpoint/2010/main" val="5965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Library Security Audit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5280" y="2501681"/>
            <a:ext cx="839724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contract WalletLibrary {</a:t>
            </a:r>
          </a:p>
          <a:p>
            <a:pPr algn="l"/>
            <a:r>
              <a:rPr lang="en-US" b="1" dirty="0">
                <a:latin typeface="Consolas" panose="020B0609020204030204" pitchFamily="49" charset="0"/>
              </a:rPr>
              <a:t>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... receive money, log events, ...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3139440"/>
            <a:ext cx="7315200" cy="1295400"/>
          </a:xfrm>
          <a:prstGeom prst="wedgeRoundRectCallout">
            <a:avLst>
              <a:gd name="adj1" fmla="val 32891"/>
              <a:gd name="adj2" fmla="val 9374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4162" y="5173532"/>
            <a:ext cx="509947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deposit money in wallet</a:t>
            </a:r>
          </a:p>
        </p:txBody>
      </p:sp>
    </p:spTree>
    <p:extLst>
      <p:ext uri="{BB962C8B-B14F-4D97-AF65-F5344CB8AC3E}">
        <p14:creationId xmlns:p14="http://schemas.microsoft.com/office/powerpoint/2010/main" val="66147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Library Security Audit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5280" y="1578351"/>
            <a:ext cx="8397240" cy="415498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contract WalletLibrary {</a:t>
            </a:r>
          </a:p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owner.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3139440"/>
            <a:ext cx="5715896" cy="1920240"/>
          </a:xfrm>
          <a:prstGeom prst="wedgeRoundRectCallout">
            <a:avLst>
              <a:gd name="adj1" fmla="val -8301"/>
              <a:gd name="adj2" fmla="val 9659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4163" y="6034116"/>
            <a:ext cx="463620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owner can withdraw money</a:t>
            </a:r>
          </a:p>
        </p:txBody>
      </p:sp>
    </p:spTree>
    <p:extLst>
      <p:ext uri="{BB962C8B-B14F-4D97-AF65-F5344CB8AC3E}">
        <p14:creationId xmlns:p14="http://schemas.microsoft.com/office/powerpoint/2010/main" val="306451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Fallback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5280" y="2178070"/>
            <a:ext cx="839724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just receiving cash?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.data.length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walletLibrary.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delegatecall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207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CD6716-4819-6648-F21F-C041DB204B73}"/>
              </a:ext>
            </a:extLst>
          </p:cNvPr>
          <p:cNvSpPr/>
          <p:nvPr/>
        </p:nvSpPr>
        <p:spPr bwMode="auto">
          <a:xfrm>
            <a:off x="335280" y="1993404"/>
            <a:ext cx="839724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just receiving cash?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.data.length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walletLibrary.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delegatecall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Fallback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55320" y="2668160"/>
            <a:ext cx="5999480" cy="917722"/>
          </a:xfrm>
          <a:prstGeom prst="wedgeRoundRectCallout">
            <a:avLst>
              <a:gd name="adj1" fmla="val 33080"/>
              <a:gd name="adj2" fmla="val 17508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403" y="4844502"/>
            <a:ext cx="527193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if someone is sending money</a:t>
            </a:r>
          </a:p>
        </p:txBody>
      </p:sp>
    </p:spTree>
    <p:extLst>
      <p:ext uri="{BB962C8B-B14F-4D97-AF65-F5344CB8AC3E}">
        <p14:creationId xmlns:p14="http://schemas.microsoft.com/office/powerpoint/2010/main" val="95497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F94B96-A3A4-1571-4905-7406FA20FD42}"/>
              </a:ext>
            </a:extLst>
          </p:cNvPr>
          <p:cNvSpPr/>
          <p:nvPr/>
        </p:nvSpPr>
        <p:spPr bwMode="auto">
          <a:xfrm>
            <a:off x="335280" y="1993404"/>
            <a:ext cx="839724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just receiving cash?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.data.length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walletLibrary.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delegatecall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 Fallback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55319" y="3701564"/>
            <a:ext cx="6939087" cy="1053316"/>
          </a:xfrm>
          <a:prstGeom prst="wedgeRoundRectCallout">
            <a:avLst>
              <a:gd name="adj1" fmla="val -8682"/>
              <a:gd name="adj2" fmla="val 1104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14772" y="5446557"/>
            <a:ext cx="572945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pass call through to library …</a:t>
            </a:r>
          </a:p>
        </p:txBody>
      </p:sp>
    </p:spTree>
    <p:extLst>
      <p:ext uri="{BB962C8B-B14F-4D97-AF65-F5344CB8AC3E}">
        <p14:creationId xmlns:p14="http://schemas.microsoft.com/office/powerpoint/2010/main" val="62792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4D235D-B8B5-AEA4-4FD7-6281646E4C9A}"/>
              </a:ext>
            </a:extLst>
          </p:cNvPr>
          <p:cNvSpPr/>
          <p:nvPr/>
        </p:nvSpPr>
        <p:spPr bwMode="auto">
          <a:xfrm>
            <a:off x="373380" y="2056150"/>
            <a:ext cx="839724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WalletLibrary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called by constructor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... more setup ...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83733" y="2658858"/>
            <a:ext cx="7292340" cy="1629520"/>
          </a:xfrm>
          <a:prstGeom prst="wedgeRoundRectCallout">
            <a:avLst>
              <a:gd name="adj1" fmla="val 32903"/>
              <a:gd name="adj2" fmla="val 796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1981" y="4872305"/>
            <a:ext cx="761068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wait, where was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initWallet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declared?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29895" y="5486370"/>
            <a:ext cx="158569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 isn’t …)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2196" y="6100435"/>
            <a:ext cx="41681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had default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visibility!</a:t>
            </a:r>
          </a:p>
        </p:txBody>
      </p:sp>
    </p:spTree>
    <p:extLst>
      <p:ext uri="{BB962C8B-B14F-4D97-AF65-F5344CB8AC3E}">
        <p14:creationId xmlns:p14="http://schemas.microsoft.com/office/powerpoint/2010/main" val="22292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741"/>
            <a:ext cx="7477125" cy="65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559022"/>
            <a:ext cx="26550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Pitfalls: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38735" y="3082824"/>
            <a:ext cx="41649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Unchecked return values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38735" y="3957385"/>
            <a:ext cx="29412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Attack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38735" y="1333702"/>
            <a:ext cx="27157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Visibility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38735" y="2208263"/>
            <a:ext cx="3284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Randomness</a:t>
            </a:r>
          </a:p>
        </p:txBody>
      </p:sp>
    </p:spTree>
    <p:extLst>
      <p:ext uri="{BB962C8B-B14F-4D97-AF65-F5344CB8AC3E}">
        <p14:creationId xmlns:p14="http://schemas.microsoft.com/office/powerpoint/2010/main" val="5393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4D235D-B8B5-AEA4-4FD7-6281646E4C9A}"/>
              </a:ext>
            </a:extLst>
          </p:cNvPr>
          <p:cNvSpPr/>
          <p:nvPr/>
        </p:nvSpPr>
        <p:spPr bwMode="auto">
          <a:xfrm>
            <a:off x="373380" y="2056150"/>
            <a:ext cx="839724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WalletLibrary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called by constructor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... more setup ...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83733" y="2658858"/>
            <a:ext cx="7292340" cy="1629520"/>
          </a:xfrm>
          <a:prstGeom prst="wedgeRoundRectCallout">
            <a:avLst>
              <a:gd name="adj1" fmla="val 32903"/>
              <a:gd name="adj2" fmla="val 796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4872305"/>
            <a:ext cx="705612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wait, where is 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initWallet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declared?</a:t>
            </a:r>
          </a:p>
        </p:txBody>
      </p:sp>
      <p:pic>
        <p:nvPicPr>
          <p:cNvPr id="4" name="Picture 2" descr="Image result for godzilla">
            <a:extLst>
              <a:ext uri="{FF2B5EF4-FFF2-40B4-BE49-F238E27FC236}">
                <a16:creationId xmlns:a16="http://schemas.microsoft.com/office/drawing/2014/main" id="{939284BD-357C-E9BE-3D79-3F1E1FA6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80" y="2451884"/>
            <a:ext cx="374904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5787C20D-47F4-DE12-07FC-13705D2EBCA9}"/>
              </a:ext>
            </a:extLst>
          </p:cNvPr>
          <p:cNvSpPr/>
          <p:nvPr/>
        </p:nvSpPr>
        <p:spPr bwMode="auto">
          <a:xfrm>
            <a:off x="6355080" y="1041739"/>
            <a:ext cx="2620841" cy="1736646"/>
          </a:xfrm>
          <a:prstGeom prst="wedgeRoundRectCallout">
            <a:avLst>
              <a:gd name="adj1" fmla="val -115905"/>
              <a:gd name="adj2" fmla="val 4426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Library’s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initWallet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()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callable by anyone!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CF5CF-4DA8-4DFF-88F3-984D0271E08D}"/>
              </a:ext>
            </a:extLst>
          </p:cNvPr>
          <p:cNvSpPr/>
          <p:nvPr/>
        </p:nvSpPr>
        <p:spPr bwMode="auto">
          <a:xfrm>
            <a:off x="3829895" y="5486370"/>
            <a:ext cx="158569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 isn’t …)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86DB76-0FBB-45BE-9C64-71F2076052A0}"/>
              </a:ext>
            </a:extLst>
          </p:cNvPr>
          <p:cNvSpPr/>
          <p:nvPr/>
        </p:nvSpPr>
        <p:spPr bwMode="auto">
          <a:xfrm>
            <a:off x="2282196" y="6100435"/>
            <a:ext cx="41681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had default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visibility!</a:t>
            </a:r>
          </a:p>
        </p:txBody>
      </p:sp>
    </p:spTree>
    <p:extLst>
      <p:ext uri="{BB962C8B-B14F-4D97-AF65-F5344CB8AC3E}">
        <p14:creationId xmlns:p14="http://schemas.microsoft.com/office/powerpoint/2010/main" val="390835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67586" y="1569242"/>
            <a:ext cx="5946591" cy="5042990"/>
            <a:chOff x="1551489" y="1815010"/>
            <a:chExt cx="5946591" cy="5042990"/>
          </a:xfrm>
        </p:grpSpPr>
        <p:sp>
          <p:nvSpPr>
            <p:cNvPr id="4" name="Horizontal Scroll 3"/>
            <p:cNvSpPr/>
            <p:nvPr/>
          </p:nvSpPr>
          <p:spPr bwMode="auto">
            <a:xfrm>
              <a:off x="1551489" y="1815010"/>
              <a:ext cx="5946591" cy="5042990"/>
            </a:xfrm>
            <a:prstGeom prst="horizontalScroll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Wallet</a:t>
              </a:r>
            </a:p>
          </p:txBody>
        </p:sp>
        <p:sp>
          <p:nvSpPr>
            <p:cNvPr id="13" name="Horizontal Scroll 12"/>
            <p:cNvSpPr/>
            <p:nvPr/>
          </p:nvSpPr>
          <p:spPr bwMode="auto">
            <a:xfrm>
              <a:off x="4737762" y="2673225"/>
              <a:ext cx="2490942" cy="3276600"/>
            </a:xfrm>
            <a:prstGeom prst="horizontalScroll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Wallet Library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77600" y="3304847"/>
              <a:ext cx="1774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transfer()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77600" y="3923602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credit()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77600" y="5161113"/>
              <a:ext cx="17764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fallback()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77600" y="454235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40882" y="3304847"/>
              <a:ext cx="2055178" cy="1571782"/>
              <a:chOff x="5240882" y="3525635"/>
              <a:chExt cx="2055178" cy="157178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240882" y="4635752"/>
                <a:ext cx="20551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initWallet ()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40882" y="3525635"/>
                <a:ext cx="1774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transfer()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40882" y="4080693"/>
                <a:ext cx="1484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credit()</a:t>
                </a:r>
              </a:p>
            </p:txBody>
          </p:sp>
        </p:grpSp>
      </p:grpSp>
      <p:sp>
        <p:nvSpPr>
          <p:cNvPr id="21" name="Right Arrow 20"/>
          <p:cNvSpPr/>
          <p:nvPr/>
        </p:nvSpPr>
        <p:spPr bwMode="auto">
          <a:xfrm>
            <a:off x="174010" y="2464540"/>
            <a:ext cx="2755480" cy="1650742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“initWallet(me)”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868" y="2892516"/>
            <a:ext cx="1310700" cy="510778"/>
          </a:xfrm>
          <a:prstGeom prst="wedgeRoundRectCallout">
            <a:avLst>
              <a:gd name="adj1" fmla="val -90532"/>
              <a:gd name="adj2" fmla="val 3369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pic>
        <p:nvPicPr>
          <p:cNvPr id="25" name="Picture 10" descr="Image result for hacker hoo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1" y="1308049"/>
            <a:ext cx="1321844" cy="11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ular Callout 25"/>
          <p:cNvSpPr/>
          <p:nvPr/>
        </p:nvSpPr>
        <p:spPr bwMode="auto">
          <a:xfrm>
            <a:off x="5344260" y="3510888"/>
            <a:ext cx="1310700" cy="510778"/>
          </a:xfrm>
          <a:prstGeom prst="wedgeRoundRectCallout">
            <a:avLst>
              <a:gd name="adj1" fmla="val -90532"/>
              <a:gd name="adj2" fmla="val 3369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6062938" y="4319434"/>
            <a:ext cx="1949219" cy="1328023"/>
          </a:xfrm>
          <a:prstGeom prst="wedgeRoundRectCallout">
            <a:avLst>
              <a:gd name="adj1" fmla="val -104214"/>
              <a:gd name="adj2" fmla="val 1170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idea, ju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 forward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library!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67586" y="1569242"/>
            <a:ext cx="5946591" cy="5042990"/>
            <a:chOff x="1551489" y="1815010"/>
            <a:chExt cx="5946591" cy="5042990"/>
          </a:xfrm>
        </p:grpSpPr>
        <p:sp>
          <p:nvSpPr>
            <p:cNvPr id="4" name="Horizontal Scroll 3"/>
            <p:cNvSpPr/>
            <p:nvPr/>
          </p:nvSpPr>
          <p:spPr bwMode="auto">
            <a:xfrm>
              <a:off x="1551489" y="1815010"/>
              <a:ext cx="5946591" cy="5042990"/>
            </a:xfrm>
            <a:prstGeom prst="horizontalScroll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Wallet</a:t>
              </a:r>
            </a:p>
          </p:txBody>
        </p:sp>
        <p:sp>
          <p:nvSpPr>
            <p:cNvPr id="13" name="Horizontal Scroll 12"/>
            <p:cNvSpPr/>
            <p:nvPr/>
          </p:nvSpPr>
          <p:spPr bwMode="auto">
            <a:xfrm>
              <a:off x="4737762" y="2673225"/>
              <a:ext cx="2490942" cy="3276600"/>
            </a:xfrm>
            <a:prstGeom prst="horizontalScroll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Wallet Library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77600" y="3304847"/>
              <a:ext cx="1774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transfer()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77600" y="3923602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credit()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77600" y="5161113"/>
              <a:ext cx="7312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 ()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77600" y="454235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40882" y="3304847"/>
              <a:ext cx="2055178" cy="1571782"/>
              <a:chOff x="5240882" y="3525635"/>
              <a:chExt cx="2055178" cy="157178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240882" y="4635752"/>
                <a:ext cx="20551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initWallet ()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40882" y="3525635"/>
                <a:ext cx="1774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transfer()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40882" y="4080693"/>
                <a:ext cx="1484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fn credit()</a:t>
                </a:r>
              </a:p>
            </p:txBody>
          </p:sp>
        </p:grpSp>
      </p:grpSp>
      <p:sp>
        <p:nvSpPr>
          <p:cNvPr id="21" name="Right Arrow 20"/>
          <p:cNvSpPr/>
          <p:nvPr/>
        </p:nvSpPr>
        <p:spPr bwMode="auto">
          <a:xfrm>
            <a:off x="174010" y="2464540"/>
            <a:ext cx="2755480" cy="1650742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“initWallet(me)”</a:t>
            </a:r>
          </a:p>
        </p:txBody>
      </p:sp>
      <p:pic>
        <p:nvPicPr>
          <p:cNvPr id="25" name="Picture 10" descr="Image result for hacker hoo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1" y="1308049"/>
            <a:ext cx="1321844" cy="11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 bwMode="auto">
          <a:xfrm>
            <a:off x="6844401" y="2830210"/>
            <a:ext cx="1951731" cy="919401"/>
          </a:xfrm>
          <a:prstGeom prst="wedgeRoundRectCallout">
            <a:avLst>
              <a:gd name="adj1" fmla="val -49630"/>
              <a:gd name="adj2" fmla="val 9724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public,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why not?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199963" y="4687637"/>
            <a:ext cx="1757016" cy="917079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call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6844401" y="5146177"/>
            <a:ext cx="1846388" cy="919401"/>
          </a:xfrm>
          <a:prstGeom prst="wedgeRoundRectCallout">
            <a:avLst>
              <a:gd name="adj1" fmla="val -44276"/>
              <a:gd name="adj2" fmla="val -10305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Welcome new owner!</a:t>
            </a:r>
          </a:p>
        </p:txBody>
      </p:sp>
    </p:spTree>
    <p:extLst>
      <p:ext uri="{BB962C8B-B14F-4D97-AF65-F5344CB8AC3E}">
        <p14:creationId xmlns:p14="http://schemas.microsoft.com/office/powerpoint/2010/main" val="35016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8058">
            <a:off x="319111" y="2091090"/>
            <a:ext cx="9153395" cy="4219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820">
            <a:off x="1118269" y="2668150"/>
            <a:ext cx="7555079" cy="6215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08904" y="2193757"/>
            <a:ext cx="65245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Someone exploited exactly this opening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08904" y="3085178"/>
            <a:ext cx="51651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Started pumping money out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08904" y="3976599"/>
            <a:ext cx="722257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“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White 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” hackers notice, exploit same opening to pump money out to save victims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3624" y="5313082"/>
            <a:ext cx="7877896" cy="986100"/>
            <a:chOff x="473624" y="5313082"/>
            <a:chExt cx="7877896" cy="98610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808904" y="5775962"/>
              <a:ext cx="7542616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33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Black hats: 153K ETH, White Hats: 377K ETH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73624" y="5313082"/>
              <a:ext cx="200407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Final Score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6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Blame &amp; 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046">
            <a:off x="756285" y="1645921"/>
            <a:ext cx="8579066" cy="52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808904" y="2193757"/>
            <a:ext cx="61633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Default visibility now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internal</a:t>
            </a:r>
            <a:endParaRPr lang="en-US" sz="105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5584" y="4803052"/>
            <a:ext cx="7405456" cy="1381034"/>
            <a:chOff x="808904" y="4534200"/>
            <a:chExt cx="7405456" cy="1381034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022264" y="4961127"/>
              <a:ext cx="7192096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33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Designing languages for mission-critical apps is not for amateurs.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808904" y="4534200"/>
              <a:ext cx="108555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Moral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00AB7EA-2894-98C5-4C45-E08CB75DF855}"/>
              </a:ext>
            </a:extLst>
          </p:cNvPr>
          <p:cNvSpPr txBox="1"/>
          <p:nvPr/>
        </p:nvSpPr>
        <p:spPr bwMode="auto">
          <a:xfrm>
            <a:off x="2088045" y="3357661"/>
            <a:ext cx="616339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Compiler now complains if function visibility declarations not explicit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11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False Randomness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808904" y="2193757"/>
            <a:ext cx="62039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Gambling is very popular in Ethereum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08904" y="3228807"/>
            <a:ext cx="52413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Gambling requires randomness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808904" y="4263857"/>
            <a:ext cx="54090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Blockchains require determinism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808904" y="5298908"/>
            <a:ext cx="30235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Check your wallet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85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dailymail.co.uk/i/pix/2016/08/23/16/35D1604800000578-0-image-a-2_14719677855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" y="0"/>
            <a:ext cx="8934464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are the Chances?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170719" y="2844820"/>
            <a:ext cx="51555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bet or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 bwMode="auto">
          <a:xfrm>
            <a:off x="1170719" y="4571796"/>
            <a:ext cx="51395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block hash odd: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170719" y="3708308"/>
            <a:ext cx="48013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block hash even: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</p:txBody>
      </p:sp>
      <p:sp>
        <p:nvSpPr>
          <p:cNvPr id="11" name="TextBox 3"/>
          <p:cNvSpPr txBox="1"/>
          <p:nvPr/>
        </p:nvSpPr>
        <p:spPr bwMode="auto">
          <a:xfrm>
            <a:off x="1170719" y="5435284"/>
            <a:ext cx="40559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28650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5592427" y="1690434"/>
            <a:ext cx="2530186" cy="510778"/>
          </a:xfrm>
          <a:prstGeom prst="wedgeRoundRectCallout">
            <a:avLst>
              <a:gd name="adj1" fmla="val -49451"/>
              <a:gd name="adj2" fmla="val 1440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 on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21285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475871" y="1628267"/>
            <a:ext cx="2530186" cy="510778"/>
          </a:xfrm>
          <a:prstGeom prst="wedgeRoundRectCallout">
            <a:avLst>
              <a:gd name="adj1" fmla="val 53702"/>
              <a:gd name="adj2" fmla="val 12743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47117" y="4737688"/>
            <a:ext cx="2987693" cy="919401"/>
          </a:xfrm>
          <a:prstGeom prst="wedgeRoundRectCallout">
            <a:avLst>
              <a:gd name="adj1" fmla="val 63280"/>
              <a:gd name="adj2" fmla="val -10791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Eureka!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mined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block!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75871" y="2646934"/>
            <a:ext cx="2530186" cy="510778"/>
          </a:xfrm>
          <a:prstGeom prst="wedgeRoundRectCallout">
            <a:avLst>
              <a:gd name="adj1" fmla="val 62235"/>
              <a:gd name="adj2" fmla="val 32956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2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75871" y="3796657"/>
            <a:ext cx="2530186" cy="510778"/>
          </a:xfrm>
          <a:prstGeom prst="wedgeRoundRectCallout">
            <a:avLst>
              <a:gd name="adj1" fmla="val 65190"/>
              <a:gd name="adj2" fmla="val -37355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3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019147" y="3675373"/>
            <a:ext cx="2987693" cy="510778"/>
          </a:xfrm>
          <a:prstGeom prst="wedgeRoundRectCallout">
            <a:avLst>
              <a:gd name="adj1" fmla="val -62203"/>
              <a:gd name="adj2" fmla="val -143060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hash is odd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846320" y="5421881"/>
            <a:ext cx="3327577" cy="919401"/>
          </a:xfrm>
          <a:prstGeom prst="wedgeRoundRectCallout">
            <a:avLst>
              <a:gd name="adj1" fmla="val -49451"/>
              <a:gd name="adj2" fmla="val -211685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that block,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592427" y="1690434"/>
            <a:ext cx="2530186" cy="510778"/>
          </a:xfrm>
          <a:prstGeom prst="wedgeRoundRectCallout">
            <a:avLst>
              <a:gd name="adj1" fmla="val -49451"/>
              <a:gd name="adj2" fmla="val 1440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 on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22917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125">
            <a:off x="567690" y="504205"/>
            <a:ext cx="7753350" cy="642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1262392" y="2369778"/>
            <a:ext cx="70006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Examined 3,649 smart contracts in 2018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 bwMode="auto">
          <a:xfrm>
            <a:off x="1210826" y="4096754"/>
            <a:ext cx="46810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identified as vulnerable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210826" y="3233266"/>
            <a:ext cx="59554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unique PRNG implementations</a:t>
            </a:r>
          </a:p>
        </p:txBody>
      </p:sp>
      <p:sp>
        <p:nvSpPr>
          <p:cNvPr id="15" name="TextBox 3"/>
          <p:cNvSpPr txBox="1"/>
          <p:nvPr/>
        </p:nvSpPr>
        <p:spPr bwMode="auto">
          <a:xfrm>
            <a:off x="1210826" y="4980674"/>
            <a:ext cx="7354054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Reutov,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Predi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cting Random Numbers in Ethereum Smart Contracts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Default Visibility Attack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1637102" y="2656222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External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others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37102" y="3554267"/>
            <a:ext cx="69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current, not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637102" y="4452312"/>
            <a:ext cx="67233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or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637102" y="5350357"/>
            <a:ext cx="33217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Public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any contract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637A3-6E6B-90BE-757C-055868FE06DB}"/>
              </a:ext>
            </a:extLst>
          </p:cNvPr>
          <p:cNvSpPr txBox="1"/>
          <p:nvPr/>
        </p:nvSpPr>
        <p:spPr bwMode="auto">
          <a:xfrm>
            <a:off x="252750" y="1758177"/>
            <a:ext cx="82316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Which contracts can call your contract’s functions?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E95A52-D51A-4E3F-A5C5-71B669B51B18}"/>
              </a:ext>
            </a:extLst>
          </p:cNvPr>
          <p:cNvSpPr txBox="1"/>
          <p:nvPr/>
        </p:nvSpPr>
        <p:spPr bwMode="auto">
          <a:xfrm>
            <a:off x="321734" y="6331297"/>
            <a:ext cx="70400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(Also describes fields,  but they’re visible via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Etherscan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, etc.)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49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00100" y="1793885"/>
            <a:ext cx="6835140" cy="1569660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.number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.coinbase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.gaslimit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.difficulty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37259" y="4719340"/>
            <a:ext cx="708914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contract makes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target contract, gets same “random” values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937259" y="3926860"/>
            <a:ext cx="621030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miners can predict …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 of Current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83DB3-2BEC-6A2F-BF2E-290805CCE73D}"/>
              </a:ext>
            </a:extLst>
          </p:cNvPr>
          <p:cNvSpPr/>
          <p:nvPr/>
        </p:nvSpPr>
        <p:spPr bwMode="auto">
          <a:xfrm>
            <a:off x="121920" y="2299899"/>
            <a:ext cx="8717280" cy="2308324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randomNumber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_seed =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(keccak256(keccak256(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_seed % upper;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 </a:t>
            </a:r>
          </a:p>
        </p:txBody>
      </p:sp>
    </p:spTree>
    <p:extLst>
      <p:ext uri="{BB962C8B-B14F-4D97-AF65-F5344CB8AC3E}">
        <p14:creationId xmlns:p14="http://schemas.microsoft.com/office/powerpoint/2010/main" val="7383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566E79-69F3-8955-CEBA-5CD21C42841F}"/>
              </a:ext>
            </a:extLst>
          </p:cNvPr>
          <p:cNvSpPr/>
          <p:nvPr/>
        </p:nvSpPr>
        <p:spPr bwMode="auto">
          <a:xfrm>
            <a:off x="121920" y="2299899"/>
            <a:ext cx="8717280" cy="2308324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randomNumber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_seed =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(keccak256(keccak256(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_seed % upper;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 of Current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062778" y="3370353"/>
            <a:ext cx="5562600" cy="640080"/>
          </a:xfrm>
          <a:prstGeom prst="wedgeRoundRectCallout">
            <a:avLst>
              <a:gd name="adj1" fmla="val 32612"/>
              <a:gd name="adj2" fmla="val 1843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64525" y="4966646"/>
            <a:ext cx="5072739" cy="461665"/>
          </a:xfrm>
          <a:prstGeom prst="rect">
            <a:avLst/>
          </a:prstGeom>
          <a:solidFill>
            <a:schemeClr val="bg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hash of current block …</a:t>
            </a:r>
          </a:p>
        </p:txBody>
      </p:sp>
    </p:spTree>
    <p:extLst>
      <p:ext uri="{BB962C8B-B14F-4D97-AF65-F5344CB8AC3E}">
        <p14:creationId xmlns:p14="http://schemas.microsoft.com/office/powerpoint/2010/main" val="2687569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8B1E10-2850-AE81-6B2F-33E70A28DBD5}"/>
              </a:ext>
            </a:extLst>
          </p:cNvPr>
          <p:cNvSpPr/>
          <p:nvPr/>
        </p:nvSpPr>
        <p:spPr bwMode="auto">
          <a:xfrm>
            <a:off x="121920" y="2299899"/>
            <a:ext cx="8717280" cy="2308324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randomNumber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_seed =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(keccak256(keccak256(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_seed % upper;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 of Current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62100" y="3006717"/>
            <a:ext cx="6308912" cy="1081648"/>
          </a:xfrm>
          <a:prstGeom prst="wedgeRoundRectCallout">
            <a:avLst>
              <a:gd name="adj1" fmla="val -8445"/>
              <a:gd name="adj2" fmla="val 8759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59930" y="4684503"/>
            <a:ext cx="3913251" cy="461665"/>
          </a:xfrm>
          <a:prstGeom prst="rect">
            <a:avLst/>
          </a:prstGeom>
          <a:solidFill>
            <a:schemeClr val="bg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hash it a few more times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20139" y="5862340"/>
            <a:ext cx="621030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spot the problem?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AD3F4-2E57-860F-2D39-E51A73A75C63}"/>
              </a:ext>
            </a:extLst>
          </p:cNvPr>
          <p:cNvSpPr/>
          <p:nvPr/>
        </p:nvSpPr>
        <p:spPr bwMode="auto">
          <a:xfrm>
            <a:off x="121920" y="2299899"/>
            <a:ext cx="8717280" cy="2308324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randomNumber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_seed =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(keccak256(keccak256(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_seed % upper;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 of Current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008094" y="3403374"/>
            <a:ext cx="5608320" cy="548640"/>
          </a:xfrm>
          <a:prstGeom prst="wedgeRoundRectCallout">
            <a:avLst>
              <a:gd name="adj1" fmla="val -7869"/>
              <a:gd name="adj2" fmla="val -22417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5574" y="1838234"/>
            <a:ext cx="5821680" cy="461665"/>
          </a:xfrm>
          <a:prstGeom prst="rect">
            <a:avLst/>
          </a:prstGeom>
          <a:solidFill>
            <a:schemeClr val="bg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expression always evaluates to 0!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24628" y="4822172"/>
            <a:ext cx="621030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hash of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created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(obviously) unknown to EVM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 of Earlier Block?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97019" y="2623063"/>
            <a:ext cx="5749962" cy="461665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66850" y="4003060"/>
            <a:ext cx="621030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can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 to predict its “random” number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 of Future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08904" y="2397613"/>
            <a:ext cx="560713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Player makes bet, house stores transaction’s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block.number</a:t>
            </a:r>
            <a:endParaRPr lang="en-US" sz="105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08904" y="3635943"/>
            <a:ext cx="560713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Player later asks house to announce winning number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08904" y="4874272"/>
            <a:ext cx="6689176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House computes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Mathematica1" pitchFamily="2" charset="2"/>
              </a:rPr>
              <a:t>blockhash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from saved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block.number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, then generates pseudo-random number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808904" y="1590170"/>
            <a:ext cx="29978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Let’s play a game</a:t>
            </a:r>
            <a:endParaRPr lang="en-US" sz="105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20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 of Future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808904" y="1932952"/>
            <a:ext cx="6689176" cy="181588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“The block hashes are not available for all blocks for scalability reasons. You can only access the hashes of the most 256 blocks, all other values will be zero.”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08904" y="4284199"/>
            <a:ext cx="80607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Player requests winning number 256 blocks later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08904" y="5342784"/>
            <a:ext cx="755785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House computes blockhash 0, then generates totally predictable pseudo-random number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47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Window of maybe random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block hashes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952500" y="5313611"/>
            <a:ext cx="6781800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17694" y="6081339"/>
            <a:ext cx="902811" cy="40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Courier New" panose="02070309020205020404" pitchFamily="49" charset="0"/>
              </a:rPr>
              <a:t>now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53000" y="6081339"/>
            <a:ext cx="1223412" cy="40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Courier New" panose="02070309020205020404" pitchFamily="49" charset="0"/>
              </a:rPr>
              <a:t>now-1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68399" y="6081339"/>
            <a:ext cx="1624163" cy="40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Courier New" panose="02070309020205020404" pitchFamily="49" charset="0"/>
              </a:rPr>
              <a:t>now-256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419100" y="3102584"/>
            <a:ext cx="6781800" cy="1944743"/>
          </a:xfrm>
          <a:custGeom>
            <a:avLst/>
            <a:gdLst>
              <a:gd name="connsiteX0" fmla="*/ 6781800 w 6781800"/>
              <a:gd name="connsiteY0" fmla="*/ 1850416 h 1944743"/>
              <a:gd name="connsiteX1" fmla="*/ 6781800 w 6781800"/>
              <a:gd name="connsiteY1" fmla="*/ 1850416 h 1944743"/>
              <a:gd name="connsiteX2" fmla="*/ 6438900 w 6781800"/>
              <a:gd name="connsiteY2" fmla="*/ 1863116 h 1944743"/>
              <a:gd name="connsiteX3" fmla="*/ 6286500 w 6781800"/>
              <a:gd name="connsiteY3" fmla="*/ 1888516 h 1944743"/>
              <a:gd name="connsiteX4" fmla="*/ 5753100 w 6781800"/>
              <a:gd name="connsiteY4" fmla="*/ 1901216 h 1944743"/>
              <a:gd name="connsiteX5" fmla="*/ 5207000 w 6781800"/>
              <a:gd name="connsiteY5" fmla="*/ 1888516 h 1944743"/>
              <a:gd name="connsiteX6" fmla="*/ 5232400 w 6781800"/>
              <a:gd name="connsiteY6" fmla="*/ 1850416 h 1944743"/>
              <a:gd name="connsiteX7" fmla="*/ 5245100 w 6781800"/>
              <a:gd name="connsiteY7" fmla="*/ 1786916 h 1944743"/>
              <a:gd name="connsiteX8" fmla="*/ 5232400 w 6781800"/>
              <a:gd name="connsiteY8" fmla="*/ 1240816 h 1944743"/>
              <a:gd name="connsiteX9" fmla="*/ 5219700 w 6781800"/>
              <a:gd name="connsiteY9" fmla="*/ 1139216 h 1944743"/>
              <a:gd name="connsiteX10" fmla="*/ 5207000 w 6781800"/>
              <a:gd name="connsiteY10" fmla="*/ 1024916 h 1944743"/>
              <a:gd name="connsiteX11" fmla="*/ 5181600 w 6781800"/>
              <a:gd name="connsiteY11" fmla="*/ 694716 h 1944743"/>
              <a:gd name="connsiteX12" fmla="*/ 5168900 w 6781800"/>
              <a:gd name="connsiteY12" fmla="*/ 47016 h 1944743"/>
              <a:gd name="connsiteX13" fmla="*/ 4800600 w 6781800"/>
              <a:gd name="connsiteY13" fmla="*/ 59716 h 1944743"/>
              <a:gd name="connsiteX14" fmla="*/ 4775200 w 6781800"/>
              <a:gd name="connsiteY14" fmla="*/ 97816 h 1944743"/>
              <a:gd name="connsiteX15" fmla="*/ 4686300 w 6781800"/>
              <a:gd name="connsiteY15" fmla="*/ 186716 h 1944743"/>
              <a:gd name="connsiteX16" fmla="*/ 4648200 w 6781800"/>
              <a:gd name="connsiteY16" fmla="*/ 224816 h 1944743"/>
              <a:gd name="connsiteX17" fmla="*/ 4584700 w 6781800"/>
              <a:gd name="connsiteY17" fmla="*/ 313716 h 1944743"/>
              <a:gd name="connsiteX18" fmla="*/ 4546600 w 6781800"/>
              <a:gd name="connsiteY18" fmla="*/ 339116 h 1944743"/>
              <a:gd name="connsiteX19" fmla="*/ 4432300 w 6781800"/>
              <a:gd name="connsiteY19" fmla="*/ 415316 h 1944743"/>
              <a:gd name="connsiteX20" fmla="*/ 4381500 w 6781800"/>
              <a:gd name="connsiteY20" fmla="*/ 428016 h 1944743"/>
              <a:gd name="connsiteX21" fmla="*/ 4279900 w 6781800"/>
              <a:gd name="connsiteY21" fmla="*/ 466116 h 1944743"/>
              <a:gd name="connsiteX22" fmla="*/ 4241800 w 6781800"/>
              <a:gd name="connsiteY22" fmla="*/ 491516 h 1944743"/>
              <a:gd name="connsiteX23" fmla="*/ 3733800 w 6781800"/>
              <a:gd name="connsiteY23" fmla="*/ 478816 h 1944743"/>
              <a:gd name="connsiteX24" fmla="*/ 3708400 w 6781800"/>
              <a:gd name="connsiteY24" fmla="*/ 440716 h 1944743"/>
              <a:gd name="connsiteX25" fmla="*/ 3670300 w 6781800"/>
              <a:gd name="connsiteY25" fmla="*/ 415316 h 1944743"/>
              <a:gd name="connsiteX26" fmla="*/ 3606800 w 6781800"/>
              <a:gd name="connsiteY26" fmla="*/ 326416 h 1944743"/>
              <a:gd name="connsiteX27" fmla="*/ 3556000 w 6781800"/>
              <a:gd name="connsiteY27" fmla="*/ 237516 h 1944743"/>
              <a:gd name="connsiteX28" fmla="*/ 3530600 w 6781800"/>
              <a:gd name="connsiteY28" fmla="*/ 174016 h 1944743"/>
              <a:gd name="connsiteX29" fmla="*/ 3505200 w 6781800"/>
              <a:gd name="connsiteY29" fmla="*/ 135916 h 1944743"/>
              <a:gd name="connsiteX30" fmla="*/ 3467100 w 6781800"/>
              <a:gd name="connsiteY30" fmla="*/ 59716 h 1944743"/>
              <a:gd name="connsiteX31" fmla="*/ 3263900 w 6781800"/>
              <a:gd name="connsiteY31" fmla="*/ 97816 h 1944743"/>
              <a:gd name="connsiteX32" fmla="*/ 3213100 w 6781800"/>
              <a:gd name="connsiteY32" fmla="*/ 174016 h 1944743"/>
              <a:gd name="connsiteX33" fmla="*/ 3187700 w 6781800"/>
              <a:gd name="connsiteY33" fmla="*/ 224816 h 1944743"/>
              <a:gd name="connsiteX34" fmla="*/ 3124200 w 6781800"/>
              <a:gd name="connsiteY34" fmla="*/ 326416 h 1944743"/>
              <a:gd name="connsiteX35" fmla="*/ 3086100 w 6781800"/>
              <a:gd name="connsiteY35" fmla="*/ 377216 h 1944743"/>
              <a:gd name="connsiteX36" fmla="*/ 3048000 w 6781800"/>
              <a:gd name="connsiteY36" fmla="*/ 415316 h 1944743"/>
              <a:gd name="connsiteX37" fmla="*/ 3009900 w 6781800"/>
              <a:gd name="connsiteY37" fmla="*/ 428016 h 1944743"/>
              <a:gd name="connsiteX38" fmla="*/ 2832100 w 6781800"/>
              <a:gd name="connsiteY38" fmla="*/ 415316 h 1944743"/>
              <a:gd name="connsiteX39" fmla="*/ 2705100 w 6781800"/>
              <a:gd name="connsiteY39" fmla="*/ 389916 h 1944743"/>
              <a:gd name="connsiteX40" fmla="*/ 2578100 w 6781800"/>
              <a:gd name="connsiteY40" fmla="*/ 301016 h 1944743"/>
              <a:gd name="connsiteX41" fmla="*/ 2527300 w 6781800"/>
              <a:gd name="connsiteY41" fmla="*/ 275616 h 1944743"/>
              <a:gd name="connsiteX42" fmla="*/ 2476500 w 6781800"/>
              <a:gd name="connsiteY42" fmla="*/ 237516 h 1944743"/>
              <a:gd name="connsiteX43" fmla="*/ 2425700 w 6781800"/>
              <a:gd name="connsiteY43" fmla="*/ 212116 h 1944743"/>
              <a:gd name="connsiteX44" fmla="*/ 2387600 w 6781800"/>
              <a:gd name="connsiteY44" fmla="*/ 186716 h 1944743"/>
              <a:gd name="connsiteX45" fmla="*/ 2349500 w 6781800"/>
              <a:gd name="connsiteY45" fmla="*/ 199416 h 1944743"/>
              <a:gd name="connsiteX46" fmla="*/ 2336800 w 6781800"/>
              <a:gd name="connsiteY46" fmla="*/ 237516 h 1944743"/>
              <a:gd name="connsiteX47" fmla="*/ 2311400 w 6781800"/>
              <a:gd name="connsiteY47" fmla="*/ 364516 h 1944743"/>
              <a:gd name="connsiteX48" fmla="*/ 2298700 w 6781800"/>
              <a:gd name="connsiteY48" fmla="*/ 402616 h 1944743"/>
              <a:gd name="connsiteX49" fmla="*/ 2273300 w 6781800"/>
              <a:gd name="connsiteY49" fmla="*/ 542316 h 1944743"/>
              <a:gd name="connsiteX50" fmla="*/ 2260600 w 6781800"/>
              <a:gd name="connsiteY50" fmla="*/ 682016 h 1944743"/>
              <a:gd name="connsiteX51" fmla="*/ 2235200 w 6781800"/>
              <a:gd name="connsiteY51" fmla="*/ 732816 h 1944743"/>
              <a:gd name="connsiteX52" fmla="*/ 2209800 w 6781800"/>
              <a:gd name="connsiteY52" fmla="*/ 796316 h 1944743"/>
              <a:gd name="connsiteX53" fmla="*/ 2197100 w 6781800"/>
              <a:gd name="connsiteY53" fmla="*/ 872516 h 1944743"/>
              <a:gd name="connsiteX54" fmla="*/ 2184400 w 6781800"/>
              <a:gd name="connsiteY54" fmla="*/ 923316 h 1944743"/>
              <a:gd name="connsiteX55" fmla="*/ 2159000 w 6781800"/>
              <a:gd name="connsiteY55" fmla="*/ 1139216 h 1944743"/>
              <a:gd name="connsiteX56" fmla="*/ 2146300 w 6781800"/>
              <a:gd name="connsiteY56" fmla="*/ 1177316 h 1944743"/>
              <a:gd name="connsiteX57" fmla="*/ 2133600 w 6781800"/>
              <a:gd name="connsiteY57" fmla="*/ 1228116 h 1944743"/>
              <a:gd name="connsiteX58" fmla="*/ 2057400 w 6781800"/>
              <a:gd name="connsiteY58" fmla="*/ 1380516 h 1944743"/>
              <a:gd name="connsiteX59" fmla="*/ 2032000 w 6781800"/>
              <a:gd name="connsiteY59" fmla="*/ 1469416 h 1944743"/>
              <a:gd name="connsiteX60" fmla="*/ 2006600 w 6781800"/>
              <a:gd name="connsiteY60" fmla="*/ 1507516 h 1944743"/>
              <a:gd name="connsiteX61" fmla="*/ 1981200 w 6781800"/>
              <a:gd name="connsiteY61" fmla="*/ 1558316 h 1944743"/>
              <a:gd name="connsiteX62" fmla="*/ 1968500 w 6781800"/>
              <a:gd name="connsiteY62" fmla="*/ 1596416 h 1944743"/>
              <a:gd name="connsiteX63" fmla="*/ 1930400 w 6781800"/>
              <a:gd name="connsiteY63" fmla="*/ 1698016 h 1944743"/>
              <a:gd name="connsiteX64" fmla="*/ 1917700 w 6781800"/>
              <a:gd name="connsiteY64" fmla="*/ 1748816 h 1944743"/>
              <a:gd name="connsiteX65" fmla="*/ 1879600 w 6781800"/>
              <a:gd name="connsiteY65" fmla="*/ 1774216 h 1944743"/>
              <a:gd name="connsiteX66" fmla="*/ 1828800 w 6781800"/>
              <a:gd name="connsiteY66" fmla="*/ 1748816 h 1944743"/>
              <a:gd name="connsiteX67" fmla="*/ 1816100 w 6781800"/>
              <a:gd name="connsiteY67" fmla="*/ 1710716 h 1944743"/>
              <a:gd name="connsiteX68" fmla="*/ 1790700 w 6781800"/>
              <a:gd name="connsiteY68" fmla="*/ 1672616 h 1944743"/>
              <a:gd name="connsiteX69" fmla="*/ 1714500 w 6781800"/>
              <a:gd name="connsiteY69" fmla="*/ 1482116 h 1944743"/>
              <a:gd name="connsiteX70" fmla="*/ 1714500 w 6781800"/>
              <a:gd name="connsiteY70" fmla="*/ 1482116 h 1944743"/>
              <a:gd name="connsiteX71" fmla="*/ 1701800 w 6781800"/>
              <a:gd name="connsiteY71" fmla="*/ 1444016 h 1944743"/>
              <a:gd name="connsiteX72" fmla="*/ 1651000 w 6781800"/>
              <a:gd name="connsiteY72" fmla="*/ 1380516 h 1944743"/>
              <a:gd name="connsiteX73" fmla="*/ 1612900 w 6781800"/>
              <a:gd name="connsiteY73" fmla="*/ 1164616 h 1944743"/>
              <a:gd name="connsiteX74" fmla="*/ 1549400 w 6781800"/>
              <a:gd name="connsiteY74" fmla="*/ 1050316 h 1944743"/>
              <a:gd name="connsiteX75" fmla="*/ 1536700 w 6781800"/>
              <a:gd name="connsiteY75" fmla="*/ 1012216 h 1944743"/>
              <a:gd name="connsiteX76" fmla="*/ 1498600 w 6781800"/>
              <a:gd name="connsiteY76" fmla="*/ 885216 h 1944743"/>
              <a:gd name="connsiteX77" fmla="*/ 1473200 w 6781800"/>
              <a:gd name="connsiteY77" fmla="*/ 834416 h 1944743"/>
              <a:gd name="connsiteX78" fmla="*/ 1447800 w 6781800"/>
              <a:gd name="connsiteY78" fmla="*/ 745516 h 1944743"/>
              <a:gd name="connsiteX79" fmla="*/ 1409700 w 6781800"/>
              <a:gd name="connsiteY79" fmla="*/ 707416 h 1944743"/>
              <a:gd name="connsiteX80" fmla="*/ 1397000 w 6781800"/>
              <a:gd name="connsiteY80" fmla="*/ 631216 h 1944743"/>
              <a:gd name="connsiteX81" fmla="*/ 1384300 w 6781800"/>
              <a:gd name="connsiteY81" fmla="*/ 593116 h 1944743"/>
              <a:gd name="connsiteX82" fmla="*/ 1371600 w 6781800"/>
              <a:gd name="connsiteY82" fmla="*/ 542316 h 1944743"/>
              <a:gd name="connsiteX83" fmla="*/ 1346200 w 6781800"/>
              <a:gd name="connsiteY83" fmla="*/ 466116 h 1944743"/>
              <a:gd name="connsiteX84" fmla="*/ 1282700 w 6781800"/>
              <a:gd name="connsiteY84" fmla="*/ 364516 h 1944743"/>
              <a:gd name="connsiteX85" fmla="*/ 1270000 w 6781800"/>
              <a:gd name="connsiteY85" fmla="*/ 313716 h 1944743"/>
              <a:gd name="connsiteX86" fmla="*/ 1231900 w 6781800"/>
              <a:gd name="connsiteY86" fmla="*/ 351816 h 1944743"/>
              <a:gd name="connsiteX87" fmla="*/ 1219200 w 6781800"/>
              <a:gd name="connsiteY87" fmla="*/ 389916 h 1944743"/>
              <a:gd name="connsiteX88" fmla="*/ 1193800 w 6781800"/>
              <a:gd name="connsiteY88" fmla="*/ 440716 h 1944743"/>
              <a:gd name="connsiteX89" fmla="*/ 1155700 w 6781800"/>
              <a:gd name="connsiteY89" fmla="*/ 529616 h 1944743"/>
              <a:gd name="connsiteX90" fmla="*/ 1130300 w 6781800"/>
              <a:gd name="connsiteY90" fmla="*/ 656616 h 1944743"/>
              <a:gd name="connsiteX91" fmla="*/ 1104900 w 6781800"/>
              <a:gd name="connsiteY91" fmla="*/ 821716 h 1944743"/>
              <a:gd name="connsiteX92" fmla="*/ 1079500 w 6781800"/>
              <a:gd name="connsiteY92" fmla="*/ 1532916 h 1944743"/>
              <a:gd name="connsiteX93" fmla="*/ 1041400 w 6781800"/>
              <a:gd name="connsiteY93" fmla="*/ 1786916 h 1944743"/>
              <a:gd name="connsiteX94" fmla="*/ 1028700 w 6781800"/>
              <a:gd name="connsiteY94" fmla="*/ 1837716 h 1944743"/>
              <a:gd name="connsiteX95" fmla="*/ 1016000 w 6781800"/>
              <a:gd name="connsiteY95" fmla="*/ 1875816 h 1944743"/>
              <a:gd name="connsiteX96" fmla="*/ 952500 w 6781800"/>
              <a:gd name="connsiteY96" fmla="*/ 1888516 h 1944743"/>
              <a:gd name="connsiteX97" fmla="*/ 774700 w 6781800"/>
              <a:gd name="connsiteY97" fmla="*/ 1901216 h 1944743"/>
              <a:gd name="connsiteX98" fmla="*/ 647700 w 6781800"/>
              <a:gd name="connsiteY98" fmla="*/ 1913916 h 1944743"/>
              <a:gd name="connsiteX99" fmla="*/ 0 w 6781800"/>
              <a:gd name="connsiteY99" fmla="*/ 1926616 h 1944743"/>
              <a:gd name="connsiteX100" fmla="*/ 0 w 6781800"/>
              <a:gd name="connsiteY100" fmla="*/ 1926616 h 194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781800" h="1944743">
                <a:moveTo>
                  <a:pt x="6781800" y="1850416"/>
                </a:moveTo>
                <a:lnTo>
                  <a:pt x="6781800" y="1850416"/>
                </a:lnTo>
                <a:cubicBezTo>
                  <a:pt x="6667500" y="1854649"/>
                  <a:pt x="6552941" y="1854344"/>
                  <a:pt x="6438900" y="1863116"/>
                </a:cubicBezTo>
                <a:cubicBezTo>
                  <a:pt x="6387551" y="1867066"/>
                  <a:pt x="6337921" y="1885659"/>
                  <a:pt x="6286500" y="1888516"/>
                </a:cubicBezTo>
                <a:cubicBezTo>
                  <a:pt x="6108923" y="1898381"/>
                  <a:pt x="5930900" y="1896983"/>
                  <a:pt x="5753100" y="1901216"/>
                </a:cubicBezTo>
                <a:lnTo>
                  <a:pt x="5207000" y="1888516"/>
                </a:lnTo>
                <a:cubicBezTo>
                  <a:pt x="5191809" y="1887034"/>
                  <a:pt x="5227041" y="1864708"/>
                  <a:pt x="5232400" y="1850416"/>
                </a:cubicBezTo>
                <a:cubicBezTo>
                  <a:pt x="5239979" y="1830205"/>
                  <a:pt x="5240867" y="1808083"/>
                  <a:pt x="5245100" y="1786916"/>
                </a:cubicBezTo>
                <a:cubicBezTo>
                  <a:pt x="5240867" y="1604883"/>
                  <a:pt x="5239535" y="1422759"/>
                  <a:pt x="5232400" y="1240816"/>
                </a:cubicBezTo>
                <a:cubicBezTo>
                  <a:pt x="5231063" y="1206712"/>
                  <a:pt x="5223688" y="1173112"/>
                  <a:pt x="5219700" y="1139216"/>
                </a:cubicBezTo>
                <a:cubicBezTo>
                  <a:pt x="5215221" y="1101144"/>
                  <a:pt x="5211013" y="1063040"/>
                  <a:pt x="5207000" y="1024916"/>
                </a:cubicBezTo>
                <a:cubicBezTo>
                  <a:pt x="5189044" y="854329"/>
                  <a:pt x="5194567" y="902186"/>
                  <a:pt x="5181600" y="694716"/>
                </a:cubicBezTo>
                <a:cubicBezTo>
                  <a:pt x="5177367" y="478816"/>
                  <a:pt x="5280001" y="232184"/>
                  <a:pt x="5168900" y="47016"/>
                </a:cubicBezTo>
                <a:cubicBezTo>
                  <a:pt x="5105700" y="-58318"/>
                  <a:pt x="4922430" y="43996"/>
                  <a:pt x="4800600" y="59716"/>
                </a:cubicBezTo>
                <a:cubicBezTo>
                  <a:pt x="4785462" y="61669"/>
                  <a:pt x="4785411" y="86471"/>
                  <a:pt x="4775200" y="97816"/>
                </a:cubicBezTo>
                <a:cubicBezTo>
                  <a:pt x="4747165" y="128966"/>
                  <a:pt x="4715933" y="157083"/>
                  <a:pt x="4686300" y="186716"/>
                </a:cubicBezTo>
                <a:cubicBezTo>
                  <a:pt x="4673600" y="199416"/>
                  <a:pt x="4658163" y="209872"/>
                  <a:pt x="4648200" y="224816"/>
                </a:cubicBezTo>
                <a:cubicBezTo>
                  <a:pt x="4633778" y="246449"/>
                  <a:pt x="4600453" y="297963"/>
                  <a:pt x="4584700" y="313716"/>
                </a:cubicBezTo>
                <a:cubicBezTo>
                  <a:pt x="4573907" y="324509"/>
                  <a:pt x="4558811" y="329958"/>
                  <a:pt x="4546600" y="339116"/>
                </a:cubicBezTo>
                <a:cubicBezTo>
                  <a:pt x="4493695" y="378795"/>
                  <a:pt x="4489620" y="393821"/>
                  <a:pt x="4432300" y="415316"/>
                </a:cubicBezTo>
                <a:cubicBezTo>
                  <a:pt x="4415957" y="421445"/>
                  <a:pt x="4397843" y="421887"/>
                  <a:pt x="4381500" y="428016"/>
                </a:cubicBezTo>
                <a:cubicBezTo>
                  <a:pt x="4248676" y="477825"/>
                  <a:pt x="4410295" y="433517"/>
                  <a:pt x="4279900" y="466116"/>
                </a:cubicBezTo>
                <a:cubicBezTo>
                  <a:pt x="4267200" y="474583"/>
                  <a:pt x="4257059" y="491161"/>
                  <a:pt x="4241800" y="491516"/>
                </a:cubicBezTo>
                <a:cubicBezTo>
                  <a:pt x="4072460" y="495454"/>
                  <a:pt x="3902423" y="494875"/>
                  <a:pt x="3733800" y="478816"/>
                </a:cubicBezTo>
                <a:cubicBezTo>
                  <a:pt x="3718605" y="477369"/>
                  <a:pt x="3719193" y="451509"/>
                  <a:pt x="3708400" y="440716"/>
                </a:cubicBezTo>
                <a:cubicBezTo>
                  <a:pt x="3697607" y="429923"/>
                  <a:pt x="3682026" y="425087"/>
                  <a:pt x="3670300" y="415316"/>
                </a:cubicBezTo>
                <a:cubicBezTo>
                  <a:pt x="3619524" y="373003"/>
                  <a:pt x="3639482" y="383610"/>
                  <a:pt x="3606800" y="326416"/>
                </a:cubicBezTo>
                <a:cubicBezTo>
                  <a:pt x="3565938" y="254908"/>
                  <a:pt x="3594378" y="323867"/>
                  <a:pt x="3556000" y="237516"/>
                </a:cubicBezTo>
                <a:cubicBezTo>
                  <a:pt x="3546741" y="216684"/>
                  <a:pt x="3540795" y="194406"/>
                  <a:pt x="3530600" y="174016"/>
                </a:cubicBezTo>
                <a:cubicBezTo>
                  <a:pt x="3523774" y="160364"/>
                  <a:pt x="3512026" y="149568"/>
                  <a:pt x="3505200" y="135916"/>
                </a:cubicBezTo>
                <a:cubicBezTo>
                  <a:pt x="3452620" y="30756"/>
                  <a:pt x="3539893" y="168905"/>
                  <a:pt x="3467100" y="59716"/>
                </a:cubicBezTo>
                <a:cubicBezTo>
                  <a:pt x="3399367" y="72416"/>
                  <a:pt x="3329615" y="77064"/>
                  <a:pt x="3263900" y="97816"/>
                </a:cubicBezTo>
                <a:cubicBezTo>
                  <a:pt x="3224317" y="110316"/>
                  <a:pt x="3225529" y="145014"/>
                  <a:pt x="3213100" y="174016"/>
                </a:cubicBezTo>
                <a:cubicBezTo>
                  <a:pt x="3205642" y="191417"/>
                  <a:pt x="3196894" y="208266"/>
                  <a:pt x="3187700" y="224816"/>
                </a:cubicBezTo>
                <a:cubicBezTo>
                  <a:pt x="3172870" y="251510"/>
                  <a:pt x="3144048" y="298629"/>
                  <a:pt x="3124200" y="326416"/>
                </a:cubicBezTo>
                <a:cubicBezTo>
                  <a:pt x="3111897" y="343640"/>
                  <a:pt x="3099875" y="361145"/>
                  <a:pt x="3086100" y="377216"/>
                </a:cubicBezTo>
                <a:cubicBezTo>
                  <a:pt x="3074411" y="390853"/>
                  <a:pt x="3062944" y="405353"/>
                  <a:pt x="3048000" y="415316"/>
                </a:cubicBezTo>
                <a:cubicBezTo>
                  <a:pt x="3036861" y="422742"/>
                  <a:pt x="3022600" y="423783"/>
                  <a:pt x="3009900" y="428016"/>
                </a:cubicBezTo>
                <a:cubicBezTo>
                  <a:pt x="2950633" y="423783"/>
                  <a:pt x="2891223" y="421228"/>
                  <a:pt x="2832100" y="415316"/>
                </a:cubicBezTo>
                <a:cubicBezTo>
                  <a:pt x="2780202" y="410126"/>
                  <a:pt x="2752739" y="401826"/>
                  <a:pt x="2705100" y="389916"/>
                </a:cubicBezTo>
                <a:cubicBezTo>
                  <a:pt x="2673243" y="366023"/>
                  <a:pt x="2609371" y="316651"/>
                  <a:pt x="2578100" y="301016"/>
                </a:cubicBezTo>
                <a:cubicBezTo>
                  <a:pt x="2561167" y="292549"/>
                  <a:pt x="2543354" y="285650"/>
                  <a:pt x="2527300" y="275616"/>
                </a:cubicBezTo>
                <a:cubicBezTo>
                  <a:pt x="2509351" y="264398"/>
                  <a:pt x="2494449" y="248734"/>
                  <a:pt x="2476500" y="237516"/>
                </a:cubicBezTo>
                <a:cubicBezTo>
                  <a:pt x="2460446" y="227482"/>
                  <a:pt x="2442138" y="221509"/>
                  <a:pt x="2425700" y="212116"/>
                </a:cubicBezTo>
                <a:cubicBezTo>
                  <a:pt x="2412448" y="204543"/>
                  <a:pt x="2400300" y="195183"/>
                  <a:pt x="2387600" y="186716"/>
                </a:cubicBezTo>
                <a:cubicBezTo>
                  <a:pt x="2374900" y="190949"/>
                  <a:pt x="2358966" y="189950"/>
                  <a:pt x="2349500" y="199416"/>
                </a:cubicBezTo>
                <a:cubicBezTo>
                  <a:pt x="2340034" y="208882"/>
                  <a:pt x="2340478" y="224644"/>
                  <a:pt x="2336800" y="237516"/>
                </a:cubicBezTo>
                <a:cubicBezTo>
                  <a:pt x="2311497" y="326077"/>
                  <a:pt x="2336349" y="252246"/>
                  <a:pt x="2311400" y="364516"/>
                </a:cubicBezTo>
                <a:cubicBezTo>
                  <a:pt x="2308496" y="377584"/>
                  <a:pt x="2301947" y="389629"/>
                  <a:pt x="2298700" y="402616"/>
                </a:cubicBezTo>
                <a:cubicBezTo>
                  <a:pt x="2292462" y="427570"/>
                  <a:pt x="2275816" y="520928"/>
                  <a:pt x="2273300" y="542316"/>
                </a:cubicBezTo>
                <a:cubicBezTo>
                  <a:pt x="2267837" y="588754"/>
                  <a:pt x="2269770" y="636165"/>
                  <a:pt x="2260600" y="682016"/>
                </a:cubicBezTo>
                <a:cubicBezTo>
                  <a:pt x="2256887" y="700580"/>
                  <a:pt x="2242889" y="715516"/>
                  <a:pt x="2235200" y="732816"/>
                </a:cubicBezTo>
                <a:cubicBezTo>
                  <a:pt x="2225941" y="753648"/>
                  <a:pt x="2218267" y="775149"/>
                  <a:pt x="2209800" y="796316"/>
                </a:cubicBezTo>
                <a:cubicBezTo>
                  <a:pt x="2205567" y="821716"/>
                  <a:pt x="2202150" y="847266"/>
                  <a:pt x="2197100" y="872516"/>
                </a:cubicBezTo>
                <a:cubicBezTo>
                  <a:pt x="2193677" y="889632"/>
                  <a:pt x="2186707" y="906015"/>
                  <a:pt x="2184400" y="923316"/>
                </a:cubicBezTo>
                <a:cubicBezTo>
                  <a:pt x="2170342" y="1028751"/>
                  <a:pt x="2178851" y="1049886"/>
                  <a:pt x="2159000" y="1139216"/>
                </a:cubicBezTo>
                <a:cubicBezTo>
                  <a:pt x="2156096" y="1152284"/>
                  <a:pt x="2149978" y="1164444"/>
                  <a:pt x="2146300" y="1177316"/>
                </a:cubicBezTo>
                <a:cubicBezTo>
                  <a:pt x="2141505" y="1194099"/>
                  <a:pt x="2140596" y="1212125"/>
                  <a:pt x="2133600" y="1228116"/>
                </a:cubicBezTo>
                <a:cubicBezTo>
                  <a:pt x="2110835" y="1280150"/>
                  <a:pt x="2073003" y="1325905"/>
                  <a:pt x="2057400" y="1380516"/>
                </a:cubicBezTo>
                <a:cubicBezTo>
                  <a:pt x="2048933" y="1410149"/>
                  <a:pt x="2043446" y="1440801"/>
                  <a:pt x="2032000" y="1469416"/>
                </a:cubicBezTo>
                <a:cubicBezTo>
                  <a:pt x="2026331" y="1483588"/>
                  <a:pt x="2014173" y="1494264"/>
                  <a:pt x="2006600" y="1507516"/>
                </a:cubicBezTo>
                <a:cubicBezTo>
                  <a:pt x="1997207" y="1523954"/>
                  <a:pt x="1988658" y="1540915"/>
                  <a:pt x="1981200" y="1558316"/>
                </a:cubicBezTo>
                <a:cubicBezTo>
                  <a:pt x="1975927" y="1570621"/>
                  <a:pt x="1973200" y="1583881"/>
                  <a:pt x="1968500" y="1596416"/>
                </a:cubicBezTo>
                <a:cubicBezTo>
                  <a:pt x="1952396" y="1639359"/>
                  <a:pt x="1941931" y="1657659"/>
                  <a:pt x="1930400" y="1698016"/>
                </a:cubicBezTo>
                <a:cubicBezTo>
                  <a:pt x="1925605" y="1714799"/>
                  <a:pt x="1927382" y="1734293"/>
                  <a:pt x="1917700" y="1748816"/>
                </a:cubicBezTo>
                <a:cubicBezTo>
                  <a:pt x="1909233" y="1761516"/>
                  <a:pt x="1892300" y="1765749"/>
                  <a:pt x="1879600" y="1774216"/>
                </a:cubicBezTo>
                <a:cubicBezTo>
                  <a:pt x="1862667" y="1765749"/>
                  <a:pt x="1842187" y="1762203"/>
                  <a:pt x="1828800" y="1748816"/>
                </a:cubicBezTo>
                <a:cubicBezTo>
                  <a:pt x="1819334" y="1739350"/>
                  <a:pt x="1822087" y="1722690"/>
                  <a:pt x="1816100" y="1710716"/>
                </a:cubicBezTo>
                <a:cubicBezTo>
                  <a:pt x="1809274" y="1697064"/>
                  <a:pt x="1799167" y="1685316"/>
                  <a:pt x="1790700" y="1672616"/>
                </a:cubicBezTo>
                <a:cubicBezTo>
                  <a:pt x="1754898" y="1547309"/>
                  <a:pt x="1779083" y="1611281"/>
                  <a:pt x="1714500" y="1482116"/>
                </a:cubicBezTo>
                <a:lnTo>
                  <a:pt x="1714500" y="1482116"/>
                </a:lnTo>
                <a:cubicBezTo>
                  <a:pt x="1710267" y="1469416"/>
                  <a:pt x="1708895" y="1455368"/>
                  <a:pt x="1701800" y="1444016"/>
                </a:cubicBezTo>
                <a:cubicBezTo>
                  <a:pt x="1687434" y="1421030"/>
                  <a:pt x="1667933" y="1401683"/>
                  <a:pt x="1651000" y="1380516"/>
                </a:cubicBezTo>
                <a:cubicBezTo>
                  <a:pt x="1646568" y="1340631"/>
                  <a:pt x="1636557" y="1204045"/>
                  <a:pt x="1612900" y="1164616"/>
                </a:cubicBezTo>
                <a:cubicBezTo>
                  <a:pt x="1588815" y="1124474"/>
                  <a:pt x="1567620" y="1092828"/>
                  <a:pt x="1549400" y="1050316"/>
                </a:cubicBezTo>
                <a:cubicBezTo>
                  <a:pt x="1544127" y="1038011"/>
                  <a:pt x="1540378" y="1025088"/>
                  <a:pt x="1536700" y="1012216"/>
                </a:cubicBezTo>
                <a:cubicBezTo>
                  <a:pt x="1517988" y="946724"/>
                  <a:pt x="1528781" y="960668"/>
                  <a:pt x="1498600" y="885216"/>
                </a:cubicBezTo>
                <a:cubicBezTo>
                  <a:pt x="1491569" y="867638"/>
                  <a:pt x="1479847" y="852143"/>
                  <a:pt x="1473200" y="834416"/>
                </a:cubicBezTo>
                <a:cubicBezTo>
                  <a:pt x="1469571" y="824739"/>
                  <a:pt x="1456572" y="758674"/>
                  <a:pt x="1447800" y="745516"/>
                </a:cubicBezTo>
                <a:cubicBezTo>
                  <a:pt x="1437837" y="730572"/>
                  <a:pt x="1422400" y="720116"/>
                  <a:pt x="1409700" y="707416"/>
                </a:cubicBezTo>
                <a:cubicBezTo>
                  <a:pt x="1405467" y="682016"/>
                  <a:pt x="1402586" y="656353"/>
                  <a:pt x="1397000" y="631216"/>
                </a:cubicBezTo>
                <a:cubicBezTo>
                  <a:pt x="1394096" y="618148"/>
                  <a:pt x="1387978" y="605988"/>
                  <a:pt x="1384300" y="593116"/>
                </a:cubicBezTo>
                <a:cubicBezTo>
                  <a:pt x="1379505" y="576333"/>
                  <a:pt x="1376616" y="559034"/>
                  <a:pt x="1371600" y="542316"/>
                </a:cubicBezTo>
                <a:cubicBezTo>
                  <a:pt x="1363907" y="516671"/>
                  <a:pt x="1362264" y="487535"/>
                  <a:pt x="1346200" y="466116"/>
                </a:cubicBezTo>
                <a:cubicBezTo>
                  <a:pt x="1316231" y="426158"/>
                  <a:pt x="1300133" y="411004"/>
                  <a:pt x="1282700" y="364516"/>
                </a:cubicBezTo>
                <a:cubicBezTo>
                  <a:pt x="1276571" y="348173"/>
                  <a:pt x="1274233" y="330649"/>
                  <a:pt x="1270000" y="313716"/>
                </a:cubicBezTo>
                <a:cubicBezTo>
                  <a:pt x="1257300" y="326416"/>
                  <a:pt x="1241863" y="336872"/>
                  <a:pt x="1231900" y="351816"/>
                </a:cubicBezTo>
                <a:cubicBezTo>
                  <a:pt x="1224474" y="362955"/>
                  <a:pt x="1224473" y="377611"/>
                  <a:pt x="1219200" y="389916"/>
                </a:cubicBezTo>
                <a:cubicBezTo>
                  <a:pt x="1211742" y="407317"/>
                  <a:pt x="1201258" y="423315"/>
                  <a:pt x="1193800" y="440716"/>
                </a:cubicBezTo>
                <a:cubicBezTo>
                  <a:pt x="1137739" y="571524"/>
                  <a:pt x="1239941" y="361134"/>
                  <a:pt x="1155700" y="529616"/>
                </a:cubicBezTo>
                <a:cubicBezTo>
                  <a:pt x="1147233" y="571949"/>
                  <a:pt x="1135655" y="613778"/>
                  <a:pt x="1130300" y="656616"/>
                </a:cubicBezTo>
                <a:cubicBezTo>
                  <a:pt x="1114923" y="779635"/>
                  <a:pt x="1124293" y="724749"/>
                  <a:pt x="1104900" y="821716"/>
                </a:cubicBezTo>
                <a:cubicBezTo>
                  <a:pt x="1073382" y="1199934"/>
                  <a:pt x="1105586" y="776419"/>
                  <a:pt x="1079500" y="1532916"/>
                </a:cubicBezTo>
                <a:cubicBezTo>
                  <a:pt x="1069734" y="1816121"/>
                  <a:pt x="1083408" y="1618885"/>
                  <a:pt x="1041400" y="1786916"/>
                </a:cubicBezTo>
                <a:cubicBezTo>
                  <a:pt x="1037167" y="1803849"/>
                  <a:pt x="1033495" y="1820933"/>
                  <a:pt x="1028700" y="1837716"/>
                </a:cubicBezTo>
                <a:cubicBezTo>
                  <a:pt x="1025022" y="1850588"/>
                  <a:pt x="1027139" y="1868390"/>
                  <a:pt x="1016000" y="1875816"/>
                </a:cubicBezTo>
                <a:cubicBezTo>
                  <a:pt x="998039" y="1887790"/>
                  <a:pt x="973967" y="1886256"/>
                  <a:pt x="952500" y="1888516"/>
                </a:cubicBezTo>
                <a:cubicBezTo>
                  <a:pt x="893409" y="1894736"/>
                  <a:pt x="833912" y="1896282"/>
                  <a:pt x="774700" y="1901216"/>
                </a:cubicBezTo>
                <a:cubicBezTo>
                  <a:pt x="732302" y="1904749"/>
                  <a:pt x="690033" y="1909683"/>
                  <a:pt x="647700" y="1913916"/>
                </a:cubicBezTo>
                <a:cubicBezTo>
                  <a:pt x="403874" y="1974873"/>
                  <a:pt x="614354" y="1926616"/>
                  <a:pt x="0" y="1926616"/>
                </a:cubicBezTo>
                <a:lnTo>
                  <a:pt x="0" y="1926616"/>
                </a:lnTo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358594" y="3874804"/>
            <a:ext cx="1366080" cy="72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rgbClr val="FFCCFF"/>
                </a:solidFill>
                <a:latin typeface="+mj-lt"/>
                <a:cs typeface="Courier New" panose="02070309020205020404" pitchFamily="49" charset="0"/>
              </a:rPr>
              <a:t>random</a:t>
            </a:r>
          </a:p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rgbClr val="FFCCFF"/>
                </a:solidFill>
                <a:latin typeface="+mj-lt"/>
                <a:cs typeface="Courier New" panose="02070309020205020404" pitchFamily="49" charset="0"/>
              </a:rPr>
              <a:t>(maybe)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54425" y="3164908"/>
            <a:ext cx="1313180" cy="72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rgbClr val="FFCCFF"/>
                </a:solidFill>
                <a:latin typeface="+mj-lt"/>
                <a:cs typeface="Courier New" panose="02070309020205020404" pitchFamily="49" charset="0"/>
              </a:rPr>
              <a:t>not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rgbClr val="FFCCFF"/>
                </a:solidFill>
                <a:latin typeface="+mj-lt"/>
                <a:cs typeface="Courier New" panose="02070309020205020404" pitchFamily="49" charset="0"/>
              </a:rPr>
              <a:t>random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3527699"/>
            <a:ext cx="1313180" cy="72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rgbClr val="FFCCFF"/>
                </a:solidFill>
                <a:latin typeface="+mj-lt"/>
                <a:cs typeface="Courier New" panose="02070309020205020404" pitchFamily="49" charset="0"/>
              </a:rPr>
              <a:t>not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rgbClr val="FFCCFF"/>
                </a:solidFill>
                <a:latin typeface="+mj-lt"/>
                <a:cs typeface="Courier New" panose="02070309020205020404" pitchFamily="49" charset="0"/>
              </a:rPr>
              <a:t>random</a:t>
            </a:r>
          </a:p>
        </p:txBody>
      </p:sp>
    </p:spTree>
    <p:extLst>
      <p:ext uri="{BB962C8B-B14F-4D97-AF65-F5344CB8AC3E}">
        <p14:creationId xmlns:p14="http://schemas.microsoft.com/office/powerpoint/2010/main" val="4195379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613">
            <a:off x="-611299" y="1752047"/>
            <a:ext cx="8876268" cy="76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351">
            <a:off x="859787" y="1829669"/>
            <a:ext cx="10082553" cy="62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593004" y="1897223"/>
            <a:ext cx="56071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Huge ICO “provably fair” lottery</a:t>
            </a:r>
            <a:endParaRPr lang="en-US" sz="105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31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Default Visibility Attack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1637102" y="2656222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External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others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37102" y="3554267"/>
            <a:ext cx="69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current, not derived contracts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637102" y="4452312"/>
            <a:ext cx="67233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Internal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or derived contracts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637102" y="5350357"/>
            <a:ext cx="33217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Public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any contract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637A3-6E6B-90BE-757C-055868FE06DB}"/>
              </a:ext>
            </a:extLst>
          </p:cNvPr>
          <p:cNvSpPr txBox="1"/>
          <p:nvPr/>
        </p:nvSpPr>
        <p:spPr bwMode="auto">
          <a:xfrm>
            <a:off x="252750" y="1758177"/>
            <a:ext cx="82316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Which contracts can call your contract’s functions?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Rounded Rectangular Callout 3">
            <a:extLst>
              <a:ext uri="{FF2B5EF4-FFF2-40B4-BE49-F238E27FC236}">
                <a16:creationId xmlns:a16="http://schemas.microsoft.com/office/drawing/2014/main" id="{E9490AF4-ED0D-41F2-B36B-4C9536529F02}"/>
              </a:ext>
            </a:extLst>
          </p:cNvPr>
          <p:cNvSpPr/>
          <p:nvPr/>
        </p:nvSpPr>
        <p:spPr bwMode="auto">
          <a:xfrm>
            <a:off x="1505373" y="5043766"/>
            <a:ext cx="3947160" cy="1127760"/>
          </a:xfrm>
          <a:prstGeom prst="wedgeRoundRectCallout">
            <a:avLst>
              <a:gd name="adj1" fmla="val 74434"/>
              <a:gd name="adj2" fmla="val -170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D4584-A41C-4377-AEFD-890A959A3E43}"/>
              </a:ext>
            </a:extLst>
          </p:cNvPr>
          <p:cNvSpPr txBox="1"/>
          <p:nvPr/>
        </p:nvSpPr>
        <p:spPr bwMode="auto">
          <a:xfrm>
            <a:off x="6613719" y="5377190"/>
            <a:ext cx="172515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(formerly)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default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8438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882">
            <a:off x="105000" y="1127241"/>
            <a:ext cx="12622080" cy="801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631104" y="1182524"/>
            <a:ext cx="56071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Huge ICO “provably fair” lottery</a:t>
            </a:r>
            <a:endParaRPr lang="en-US" sz="1050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1104" y="2659224"/>
            <a:ext cx="67044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Hacked by 256-block delay described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31104" y="3397573"/>
            <a:ext cx="66891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Arguably, the challenge was a success!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31104" y="1920874"/>
            <a:ext cx="5698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Issued a “hackathon challenge”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42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Blockhash with Private Seed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292755"/>
            <a:ext cx="8717280" cy="3785652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_a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block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.number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secret);</a:t>
            </a:r>
          </a:p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--)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(_a[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     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(_a[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&lt;=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(_a[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-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 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866952" y="2714439"/>
            <a:ext cx="1569720" cy="548640"/>
          </a:xfrm>
          <a:prstGeom prst="wedgeRoundRectCallout">
            <a:avLst>
              <a:gd name="adj1" fmla="val -9959"/>
              <a:gd name="adj2" fmla="val 1737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70411" y="4049702"/>
            <a:ext cx="5593081" cy="830997"/>
          </a:xfrm>
          <a:prstGeom prst="rect">
            <a:avLst/>
          </a:prstGeom>
          <a:solidFill>
            <a:schemeClr val="bg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variable declared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private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can’t be read by another contract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97265" y="1657580"/>
            <a:ext cx="48622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Slotthereum Lottery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03825" y="5447465"/>
            <a:ext cx="77363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all blockchain data, trivial to read off-chain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33525"/>
            <a:ext cx="8458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501287" y="4992436"/>
            <a:ext cx="614142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External Oracle for Randomness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(trusted by all parties)</a:t>
            </a:r>
          </a:p>
        </p:txBody>
      </p:sp>
    </p:spTree>
    <p:extLst>
      <p:ext uri="{BB962C8B-B14F-4D97-AF65-F5344CB8AC3E}">
        <p14:creationId xmlns:p14="http://schemas.microsoft.com/office/powerpoint/2010/main" val="4155745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536">
            <a:off x="931499" y="1769111"/>
            <a:ext cx="59182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064">
            <a:off x="1603057" y="2853121"/>
            <a:ext cx="83153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756">
            <a:off x="786765" y="4385989"/>
            <a:ext cx="86677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830720" y="2004354"/>
            <a:ext cx="74825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Commit-Reveal Algorithms like we saw earlier</a:t>
            </a:r>
          </a:p>
        </p:txBody>
      </p:sp>
    </p:spTree>
    <p:extLst>
      <p:ext uri="{BB962C8B-B14F-4D97-AF65-F5344CB8AC3E}">
        <p14:creationId xmlns:p14="http://schemas.microsoft.com/office/powerpoint/2010/main" val="3873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3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9281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Unchecked CALL Return Values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32816" y="2293496"/>
            <a:ext cx="66207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interfaces for ether transfer: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44608" y="4221348"/>
            <a:ext cx="76834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send()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call()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fails, caller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revert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instead gets Boolean return code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244608" y="3269854"/>
            <a:ext cx="562846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transfer()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fails, caller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832816" y="5653458"/>
            <a:ext cx="71641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Unchecked return codes as attack vector</a:t>
            </a:r>
          </a:p>
        </p:txBody>
      </p:sp>
    </p:spTree>
    <p:extLst>
      <p:ext uri="{BB962C8B-B14F-4D97-AF65-F5344CB8AC3E}">
        <p14:creationId xmlns:p14="http://schemas.microsoft.com/office/powerpoint/2010/main" val="18872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 Case of Emergency Signs - Emergency Break Gla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-82550"/>
            <a:ext cx="7023100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98188" y="863536"/>
            <a:ext cx="57422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something goes terribly wrong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435534" y="2702374"/>
            <a:ext cx="30235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Assertion violated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4616947" y="1782955"/>
            <a:ext cx="18421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gas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996585" y="3621793"/>
            <a:ext cx="2462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overflow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98188" y="4541212"/>
            <a:ext cx="40030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function call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98188" y="5460632"/>
            <a:ext cx="61076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back that transaction’s effects</a:t>
            </a:r>
          </a:p>
        </p:txBody>
      </p:sp>
    </p:spTree>
    <p:extLst>
      <p:ext uri="{BB962C8B-B14F-4D97-AF65-F5344CB8AC3E}">
        <p14:creationId xmlns:p14="http://schemas.microsoft.com/office/powerpoint/2010/main" val="35600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 Case of Emergency Signs - Emergency Break Gla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-82550"/>
            <a:ext cx="7023100" cy="70231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947829" y="990536"/>
            <a:ext cx="5480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if a function call reverts: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47829" y="3131594"/>
            <a:ext cx="20425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Exceptions: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947829" y="2061065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entire call-chain reverts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47829" y="5272652"/>
            <a:ext cx="65261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Booleans instead of propagating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47590" y="4202123"/>
            <a:ext cx="68884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call(), delegatecall(), codecall()</a:t>
            </a:r>
          </a:p>
        </p:txBody>
      </p:sp>
    </p:spTree>
    <p:extLst>
      <p:ext uri="{BB962C8B-B14F-4D97-AF65-F5344CB8AC3E}">
        <p14:creationId xmlns:p14="http://schemas.microsoft.com/office/powerpoint/2010/main" val="41071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 Case of Emergency Signs - Emergency Break Gla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-82550"/>
            <a:ext cx="7023100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Trap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06097" y="1875890"/>
            <a:ext cx="6131807" cy="1200329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someAddr.call.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some failure code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06097" y="3479590"/>
            <a:ext cx="4772460" cy="1200329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(!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someAddr.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some failure code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948306" y="2814609"/>
            <a:ext cx="3825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burn all your gas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334848" y="4560070"/>
            <a:ext cx="53030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 max 2300 gas (not much)</a:t>
            </a:r>
          </a:p>
        </p:txBody>
      </p:sp>
    </p:spTree>
    <p:extLst>
      <p:ext uri="{BB962C8B-B14F-4D97-AF65-F5344CB8AC3E}">
        <p14:creationId xmlns:p14="http://schemas.microsoft.com/office/powerpoint/2010/main" val="26971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 Case of Emergency Signs - Emergency Break Gla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-82550"/>
            <a:ext cx="7023100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08276" y="3176317"/>
            <a:ext cx="51411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check return codes!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269429" y="2046929"/>
            <a:ext cx="79928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possible, use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transfer()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send()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8276" y="4305704"/>
            <a:ext cx="664044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pattern, where clients claim refunds via function calls</a:t>
            </a:r>
          </a:p>
        </p:txBody>
      </p:sp>
    </p:spTree>
    <p:extLst>
      <p:ext uri="{BB962C8B-B14F-4D97-AF65-F5344CB8AC3E}">
        <p14:creationId xmlns:p14="http://schemas.microsoft.com/office/powerpoint/2010/main" val="37791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92077" y="62484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493">
            <a:off x="127000" y="1711323"/>
            <a:ext cx="11171164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92077" y="1696678"/>
            <a:ext cx="5198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the Ether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game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92077" y="3195000"/>
            <a:ext cx="600138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KotET sends your ETH minus commission to previous monarch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492077" y="2445839"/>
            <a:ext cx="40101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pay to become king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2077" y="4375048"/>
            <a:ext cx="36719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now monarch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2077" y="5124209"/>
            <a:ext cx="41248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price now goes up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92077" y="5873369"/>
            <a:ext cx="77483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paid when someone else becomes K/Q</a:t>
            </a:r>
          </a:p>
        </p:txBody>
      </p:sp>
    </p:spTree>
    <p:extLst>
      <p:ext uri="{BB962C8B-B14F-4D97-AF65-F5344CB8AC3E}">
        <p14:creationId xmlns:p14="http://schemas.microsoft.com/office/powerpoint/2010/main" val="17012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Fallback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463" y="2193757"/>
            <a:ext cx="63246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Remember, transaction data includes: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3226704"/>
            <a:ext cx="54457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Function selector (hashed name)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4259651"/>
            <a:ext cx="33650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Function arguments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71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493">
            <a:off x="127000" y="1711323"/>
            <a:ext cx="11171164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54452" y="1777394"/>
            <a:ext cx="76672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were sent by unchecked sends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54452" y="3770759"/>
            <a:ext cx="600138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 reverted, and payment was returned to contract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854452" y="2558633"/>
            <a:ext cx="761021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send()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include enough gas for payment processing by wallet accounts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54452" y="4982885"/>
            <a:ext cx="8531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KotET contract didn’t revert, nor check return code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54452" y="5764125"/>
            <a:ext cx="72859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Proceeded without paying previous monarch</a:t>
            </a:r>
          </a:p>
        </p:txBody>
      </p:sp>
    </p:spTree>
    <p:extLst>
      <p:ext uri="{BB962C8B-B14F-4D97-AF65-F5344CB8AC3E}">
        <p14:creationId xmlns:p14="http://schemas.microsoft.com/office/powerpoint/2010/main" val="13646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Stack Depth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493">
            <a:off x="127000" y="1711323"/>
            <a:ext cx="11171164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41197" y="2044094"/>
            <a:ext cx="54825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Depth cannot exceed 1024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41197" y="4037459"/>
            <a:ext cx="747674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payments to predecessor guaranteed to fail at depth 1025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941197" y="2825333"/>
            <a:ext cx="78599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Artificially create stack depth of 1023, then pay to become king.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02913" y="5249585"/>
            <a:ext cx="8159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Unchecked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send()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bug, but attack vector</a:t>
            </a:r>
          </a:p>
        </p:txBody>
      </p:sp>
    </p:spTree>
    <p:extLst>
      <p:ext uri="{BB962C8B-B14F-4D97-AF65-F5344CB8AC3E}">
        <p14:creationId xmlns:p14="http://schemas.microsoft.com/office/powerpoint/2010/main" val="6476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Stack Depth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493">
            <a:off x="127000" y="1711323"/>
            <a:ext cx="11171164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41197" y="2044094"/>
            <a:ext cx="61414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Depth attack no longer feasible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41197" y="4037459"/>
            <a:ext cx="747674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starts with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gas, after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calls you have at most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(63/64)</a:t>
            </a:r>
            <a:r>
              <a:rPr lang="en-US" sz="2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available</a:t>
            </a:r>
            <a:endParaRPr lang="en-US" sz="2800" i="1" baseline="30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 bwMode="auto">
          <a:xfrm>
            <a:off x="941197" y="2825333"/>
            <a:ext cx="78599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rule: call cannot consume more then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63/64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parent’s gas</a:t>
            </a:r>
          </a:p>
        </p:txBody>
      </p:sp>
    </p:spTree>
    <p:extLst>
      <p:ext uri="{BB962C8B-B14F-4D97-AF65-F5344CB8AC3E}">
        <p14:creationId xmlns:p14="http://schemas.microsoft.com/office/powerpoint/2010/main" val="23575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Parameter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45986" y="2479050"/>
            <a:ext cx="82269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to calls encoded by “ABI” specification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45986" y="3863941"/>
            <a:ext cx="81898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to send shorter than expected encodings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5986" y="5248832"/>
            <a:ext cx="7839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EVM silently pads 0s at end of short parameters</a:t>
            </a:r>
          </a:p>
        </p:txBody>
      </p:sp>
    </p:spTree>
    <p:extLst>
      <p:ext uri="{BB962C8B-B14F-4D97-AF65-F5344CB8AC3E}">
        <p14:creationId xmlns:p14="http://schemas.microsoft.com/office/powerpoint/2010/main" val="34788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3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28" y="2009760"/>
            <a:ext cx="3224145" cy="283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307975" y="813698"/>
            <a:ext cx="6495388" cy="919401"/>
          </a:xfrm>
          <a:prstGeom prst="wedgeRoundRectCallout">
            <a:avLst>
              <a:gd name="adj1" fmla="val -359"/>
              <a:gd name="adj2" fmla="val 13964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Generate address with trailing 00: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0xcafecafecafecafecafecafecafecafecafe0000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ban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bank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913954" y="2129035"/>
            <a:ext cx="4004508" cy="510778"/>
          </a:xfrm>
          <a:prstGeom prst="wedgeRoundRectCallout">
            <a:avLst>
              <a:gd name="adj1" fmla="val -52176"/>
              <a:gd name="adj2" fmla="val 16588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On average, takes 256 tries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351446" y="948403"/>
            <a:ext cx="3466060" cy="919401"/>
          </a:xfrm>
          <a:prstGeom prst="wedgeRoundRectCallout">
            <a:avLst>
              <a:gd name="adj1" fmla="val -40442"/>
              <a:gd name="adj2" fmla="val 1285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Deposit 100 coins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0xcafe…cafe0000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ban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bank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4" name="Picture 6" descr="Bank pictogram vector clip art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77" y="2735263"/>
            <a:ext cx="2224389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5579683" y="887123"/>
            <a:ext cx="3088935" cy="1328023"/>
          </a:xfrm>
          <a:prstGeom prst="wedgeRoundRectCallout">
            <a:avLst>
              <a:gd name="adj1" fmla="val -51060"/>
              <a:gd name="adj2" fmla="val 9703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OK, address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0xcafe…cafe0000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now has 100 coins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9866"/>
            <a:ext cx="1839292" cy="16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orizontal Scroll 11"/>
          <p:cNvSpPr/>
          <p:nvPr/>
        </p:nvSpPr>
        <p:spPr bwMode="auto">
          <a:xfrm>
            <a:off x="6895552" y="2656200"/>
            <a:ext cx="2096047" cy="2026613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coins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2730500" y="3340100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943600" y="3352800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4059279" y="4932610"/>
            <a:ext cx="1314784" cy="917079"/>
          </a:xfrm>
          <a:prstGeom prst="flowChartMagneticDisk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Bal: 100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318250" y="5391149"/>
            <a:ext cx="2571256" cy="919401"/>
          </a:xfrm>
          <a:prstGeom prst="wedgeRoundRectCallout">
            <a:avLst>
              <a:gd name="adj1" fmla="val 8705"/>
              <a:gd name="adj2" fmla="val -1281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Add 100 coins to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8" grpId="0" animBg="1"/>
      <p:bldP spid="14" grpId="0" animBg="1"/>
      <p:bldP spid="13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116151" y="948403"/>
            <a:ext cx="3936654" cy="919401"/>
          </a:xfrm>
          <a:prstGeom prst="wedgeRoundRectCallout">
            <a:avLst>
              <a:gd name="adj1" fmla="val -40442"/>
              <a:gd name="adj2" fmla="val 1285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Withdraw 100 coins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dirty="0">
                <a:solidFill>
                  <a:srgbClr val="FFFF00"/>
                </a:solidFill>
              </a:rPr>
              <a:t>0xcafe…cafe0000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ban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bank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4" name="Picture 6" descr="Bank pictogram vector clip art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77" y="2735263"/>
            <a:ext cx="2224389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5579683" y="887123"/>
            <a:ext cx="3088935" cy="1328023"/>
          </a:xfrm>
          <a:prstGeom prst="wedgeRoundRectCallout">
            <a:avLst>
              <a:gd name="adj1" fmla="val -51060"/>
              <a:gd name="adj2" fmla="val 9703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OK, address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0xcafe…cafe0000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has 100 coins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9866"/>
            <a:ext cx="1839292" cy="16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2730500" y="3340100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4059279" y="4932610"/>
            <a:ext cx="1314784" cy="917079"/>
          </a:xfrm>
          <a:prstGeom prst="flowChartMagneticDisk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Bal: 100</a:t>
            </a:r>
          </a:p>
        </p:txBody>
      </p:sp>
    </p:spTree>
    <p:extLst>
      <p:ext uri="{BB962C8B-B14F-4D97-AF65-F5344CB8AC3E}">
        <p14:creationId xmlns:p14="http://schemas.microsoft.com/office/powerpoint/2010/main" val="12875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116151" y="948403"/>
            <a:ext cx="3936654" cy="919401"/>
          </a:xfrm>
          <a:prstGeom prst="wedgeRoundRectCallout">
            <a:avLst>
              <a:gd name="adj1" fmla="val -40442"/>
              <a:gd name="adj2" fmla="val 1285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Withdraw 100 coins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dirty="0">
                <a:solidFill>
                  <a:srgbClr val="FFFF00"/>
                </a:solidFill>
              </a:rPr>
              <a:t>0xcafe…cafe0000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ban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bank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4" name="Picture 6" descr="Bank pictogram vector clip art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77" y="2735263"/>
            <a:ext cx="2224389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5579683" y="887123"/>
            <a:ext cx="3088935" cy="1328023"/>
          </a:xfrm>
          <a:prstGeom prst="wedgeRoundRectCallout">
            <a:avLst>
              <a:gd name="adj1" fmla="val -51060"/>
              <a:gd name="adj2" fmla="val 9703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OK, address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0xcafe…cafe0000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has 100 coins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9866"/>
            <a:ext cx="1839292" cy="16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2730500" y="3340100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4232404" y="4932610"/>
            <a:ext cx="1141659" cy="917079"/>
          </a:xfrm>
          <a:prstGeom prst="flowChartMagneticDisk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Bal: 0  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6895552" y="2656200"/>
            <a:ext cx="2096047" cy="2026613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coins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5943600" y="3352800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318250" y="5391149"/>
            <a:ext cx="2571256" cy="919401"/>
          </a:xfrm>
          <a:prstGeom prst="wedgeRoundRectCallout">
            <a:avLst>
              <a:gd name="adj1" fmla="val 8705"/>
              <a:gd name="adj2" fmla="val -1281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Debit 100 coins from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AutoShape 2" descr="Image result for ban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bank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9866"/>
            <a:ext cx="1839292" cy="16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rizontal Scroll 10"/>
          <p:cNvSpPr/>
          <p:nvPr/>
        </p:nvSpPr>
        <p:spPr bwMode="auto">
          <a:xfrm>
            <a:off x="6895552" y="2656200"/>
            <a:ext cx="2096047" cy="2026613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coins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2730500" y="3799880"/>
            <a:ext cx="3763809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are your 100 coins!</a:t>
            </a:r>
          </a:p>
        </p:txBody>
      </p:sp>
    </p:spTree>
    <p:extLst>
      <p:ext uri="{BB962C8B-B14F-4D97-AF65-F5344CB8AC3E}">
        <p14:creationId xmlns:p14="http://schemas.microsoft.com/office/powerpoint/2010/main" val="1734653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AutoShape 2" descr="Image result for ban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bank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4" name="Picture 6" descr="Bank pictogram vector clip art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77" y="2735263"/>
            <a:ext cx="2224389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5357759" y="682812"/>
            <a:ext cx="3532785" cy="1736646"/>
          </a:xfrm>
          <a:prstGeom prst="wedgeRoundRectCallout">
            <a:avLst>
              <a:gd name="adj1" fmla="val -51060"/>
              <a:gd name="adj2" fmla="val 9703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OK, address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0xcafe…cafe0000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has 100 coins</a:t>
            </a:r>
          </a:p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anose="020B0604020202020204" pitchFamily="34" charset="0"/>
              </a:rPr>
              <a:t>(padded 00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anose="020B0604020202020204" pitchFamily="34" charset="0"/>
              </a:rPr>
              <a:t> to address)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9866"/>
            <a:ext cx="1839292" cy="16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2730500" y="3340100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4059279" y="4932610"/>
            <a:ext cx="1314784" cy="917079"/>
          </a:xfrm>
          <a:prstGeom prst="flowChartMagneticDisk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Bal: 100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113148" y="744092"/>
            <a:ext cx="3942663" cy="1328023"/>
          </a:xfrm>
          <a:prstGeom prst="wedgeRoundRectCallout">
            <a:avLst>
              <a:gd name="adj1" fmla="val -35507"/>
              <a:gd name="adj2" fmla="val 12954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Withdraw 100 coins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dirty="0">
                <a:solidFill>
                  <a:srgbClr val="FFFF00"/>
                </a:solidFill>
              </a:rPr>
              <a:t>0xcafe…cafe00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!</a:t>
            </a:r>
          </a:p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dropped 00 from address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60375" y="5197270"/>
            <a:ext cx="3273425" cy="919401"/>
          </a:xfrm>
          <a:prstGeom prst="wedgeRoundRectCallout">
            <a:avLst>
              <a:gd name="adj1" fmla="val 46321"/>
              <a:gd name="adj2" fmla="val -10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(I do not validate address parameter!)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Fallback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993404"/>
            <a:ext cx="698754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9937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3" name="Picture 6" descr="Bank pictogram vector clip art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" y="2415694"/>
            <a:ext cx="2224389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 bwMode="auto">
          <a:xfrm>
            <a:off x="6400252" y="2415694"/>
            <a:ext cx="2096047" cy="2026613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coins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311159" y="3191357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1811" y="5286903"/>
            <a:ext cx="8799787" cy="7478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transfer(address to, uint tokens)</a:t>
            </a:r>
          </a:p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returns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(bool success);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191811" y="4595626"/>
            <a:ext cx="630493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of arguments: address then amount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084214" y="642492"/>
            <a:ext cx="3729876" cy="1328023"/>
          </a:xfrm>
          <a:prstGeom prst="wedgeRoundRectCallout">
            <a:avLst>
              <a:gd name="adj1" fmla="val -42657"/>
              <a:gd name="adj2" fmla="val 8555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send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“transfer 100 coins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0xcafe…cafe0000”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57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3" name="Picture 6" descr="Bank pictogram vector clip art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" y="2415694"/>
            <a:ext cx="2224389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 bwMode="auto">
          <a:xfrm>
            <a:off x="6400252" y="2415694"/>
            <a:ext cx="2096047" cy="2026613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coins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311159" y="3191357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78267" y="2713712"/>
            <a:ext cx="3387466" cy="36349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dirty="0">
                <a:solidFill>
                  <a:srgbClr val="FF0000"/>
                </a:solidFill>
              </a:rPr>
              <a:t>function</a:t>
            </a:r>
            <a:r>
              <a:rPr lang="en-US" dirty="0">
                <a:solidFill>
                  <a:srgbClr val="00B050"/>
                </a:solidFill>
              </a:rPr>
              <a:t>address</a:t>
            </a:r>
            <a:r>
              <a:rPr lang="en-US" dirty="0">
                <a:solidFill>
                  <a:srgbClr val="0000FF"/>
                </a:solidFill>
              </a:rPr>
              <a:t>amount</a:t>
            </a:r>
            <a:endParaRPr lang="en-US" b="1" dirty="0">
              <a:solidFill>
                <a:srgbClr val="0000FF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45206" y="996240"/>
            <a:ext cx="7453589" cy="115288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dirty="0">
                <a:solidFill>
                  <a:srgbClr val="FF0000"/>
                </a:solidFill>
              </a:rPr>
              <a:t>a9059cbb</a:t>
            </a:r>
            <a:r>
              <a:rPr lang="en-US" dirty="0">
                <a:solidFill>
                  <a:srgbClr val="00B050"/>
                </a:solidFill>
              </a:rPr>
              <a:t>000000000000000000000000cafecafecafecafecafecafecafecafecafe0000</a:t>
            </a:r>
            <a:r>
              <a:rPr lang="en-US" dirty="0">
                <a:solidFill>
                  <a:srgbClr val="0000FF"/>
                </a:solidFill>
              </a:rPr>
              <a:t>0000000000000000000000000000000000000000000000056bc75e2d63100000</a:t>
            </a:r>
            <a:endParaRPr lang="en-US" b="1" dirty="0">
              <a:solidFill>
                <a:srgbClr val="0000FF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Message Padded with 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4052" y="2218727"/>
            <a:ext cx="7964848" cy="8805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dirty="0">
                <a:solidFill>
                  <a:srgbClr val="FF0000"/>
                </a:solidFill>
              </a:rPr>
              <a:t>a9059cbb</a:t>
            </a:r>
            <a:r>
              <a:rPr lang="en-US" dirty="0">
                <a:solidFill>
                  <a:srgbClr val="00B050"/>
                </a:solidFill>
              </a:rPr>
              <a:t>000000000000000000000000cafecafecafecafecafecafecafecafecafe00</a:t>
            </a:r>
            <a:r>
              <a:rPr lang="en-US" dirty="0">
                <a:solidFill>
                  <a:srgbClr val="0000FF"/>
                </a:solidFill>
              </a:rPr>
              <a:t>0000000000000000000000000000000000000000000000056bc75e2d6310000000</a:t>
            </a:r>
            <a:endParaRPr lang="en-US" b="1" dirty="0">
              <a:solidFill>
                <a:srgbClr val="0000FF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3"/>
          <p:cNvSpPr txBox="1"/>
          <p:nvPr/>
        </p:nvSpPr>
        <p:spPr bwMode="auto">
          <a:xfrm>
            <a:off x="544052" y="1675820"/>
            <a:ext cx="2922152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Encoded as: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544052" y="3567635"/>
            <a:ext cx="2839239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been: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44052" y="4029300"/>
            <a:ext cx="7957470" cy="8805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dirty="0">
                <a:solidFill>
                  <a:srgbClr val="FF0000"/>
                </a:solidFill>
              </a:rPr>
              <a:t>a9059cbb</a:t>
            </a:r>
            <a:r>
              <a:rPr lang="en-US" dirty="0">
                <a:solidFill>
                  <a:srgbClr val="00B050"/>
                </a:solidFill>
              </a:rPr>
              <a:t>000000000000000000000000cafecafecafecafecafecafecafecafecafe0000</a:t>
            </a:r>
            <a:r>
              <a:rPr lang="en-US" dirty="0">
                <a:solidFill>
                  <a:srgbClr val="0000FF"/>
                </a:solidFill>
              </a:rPr>
              <a:t>0000000000000000000000000000000000000000000000056bc75e2d63100000</a:t>
            </a:r>
            <a:endParaRPr lang="en-US" b="1" dirty="0">
              <a:solidFill>
                <a:srgbClr val="0000FF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755712" y="4185282"/>
            <a:ext cx="516142" cy="444298"/>
          </a:xfrm>
          <a:prstGeom prst="wedgeRoundRectCallout">
            <a:avLst>
              <a:gd name="adj1" fmla="val -82920"/>
              <a:gd name="adj2" fmla="val 2176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085007" y="5498644"/>
            <a:ext cx="33217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missing byte…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902415" y="5488008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with this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6985678" y="2654294"/>
            <a:ext cx="602177" cy="444298"/>
          </a:xfrm>
          <a:prstGeom prst="wedgeRoundRectCallout">
            <a:avLst>
              <a:gd name="adj1" fmla="val -146190"/>
              <a:gd name="adj2" fmla="val 52059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3" name="Picture 6" descr="Bank pictogram vector clip art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" y="2415694"/>
            <a:ext cx="2224389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 bwMode="auto">
          <a:xfrm>
            <a:off x="6400252" y="2415694"/>
            <a:ext cx="2096047" cy="2026613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coins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311159" y="3191357"/>
            <a:ext cx="749300" cy="72390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35314" y="5112892"/>
            <a:ext cx="3729876" cy="1328023"/>
          </a:xfrm>
          <a:prstGeom prst="wedgeRoundRectCallout">
            <a:avLst>
              <a:gd name="adj1" fmla="val 30549"/>
              <a:gd name="adj2" fmla="val -10666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decoded as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“transfer 256 X 100 coins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0xcafe…cafe0000”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084214" y="642492"/>
            <a:ext cx="3729876" cy="1328023"/>
          </a:xfrm>
          <a:prstGeom prst="wedgeRoundRectCallout">
            <a:avLst>
              <a:gd name="adj1" fmla="val -42657"/>
              <a:gd name="adj2" fmla="val 8555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send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“transfer 100 coins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0xcafe…cafe0000”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647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6" name="AutoShape 2" descr="Image result for ban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bank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9866"/>
            <a:ext cx="1839292" cy="16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rizontal Scroll 10"/>
          <p:cNvSpPr/>
          <p:nvPr/>
        </p:nvSpPr>
        <p:spPr bwMode="auto">
          <a:xfrm>
            <a:off x="6895552" y="2656200"/>
            <a:ext cx="2096047" cy="2026613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coins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2070149" y="2970461"/>
            <a:ext cx="5003702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are your </a:t>
            </a:r>
            <a:r>
              <a:rPr lang="en-US" dirty="0">
                <a:solidFill>
                  <a:srgbClr val="FFFF00"/>
                </a:solidFill>
              </a:rPr>
              <a:t>256 X 100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coins!</a:t>
            </a:r>
          </a:p>
        </p:txBody>
      </p:sp>
    </p:spTree>
    <p:extLst>
      <p:ext uri="{BB962C8B-B14F-4D97-AF65-F5344CB8AC3E}">
        <p14:creationId xmlns:p14="http://schemas.microsoft.com/office/powerpoint/2010/main" val="13336150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500" y="371700"/>
            <a:ext cx="8839200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onlyPayloadSize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.data.length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 size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onlyPayloadSize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 … }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47497" y="4789513"/>
            <a:ext cx="584900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inputs before sending anything to a contract</a:t>
            </a:r>
          </a:p>
        </p:txBody>
      </p:sp>
    </p:spTree>
    <p:extLst>
      <p:ext uri="{BB962C8B-B14F-4D97-AF65-F5344CB8AC3E}">
        <p14:creationId xmlns:p14="http://schemas.microsoft.com/office/powerpoint/2010/main" val="27556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38735" y="3082824"/>
            <a:ext cx="41649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Unchecked return values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38735" y="3957385"/>
            <a:ext cx="29412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Attack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38735" y="1333702"/>
            <a:ext cx="27157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Visibility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38735" y="2208263"/>
            <a:ext cx="3284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Randomness</a:t>
            </a:r>
          </a:p>
        </p:txBody>
      </p:sp>
    </p:spTree>
    <p:extLst>
      <p:ext uri="{BB962C8B-B14F-4D97-AF65-F5344CB8AC3E}">
        <p14:creationId xmlns:p14="http://schemas.microsoft.com/office/powerpoint/2010/main" val="4388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FC7CB-FD6E-EDAD-9A97-2BE6EAC6DB7D}"/>
              </a:ext>
            </a:extLst>
          </p:cNvPr>
          <p:cNvSpPr/>
          <p:nvPr/>
        </p:nvSpPr>
        <p:spPr bwMode="auto">
          <a:xfrm>
            <a:off x="1078230" y="1993404"/>
            <a:ext cx="698754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Fallback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363718" y="2668160"/>
            <a:ext cx="5037082" cy="1172319"/>
          </a:xfrm>
          <a:prstGeom prst="wedgeRoundRectCallout">
            <a:avLst>
              <a:gd name="adj1" fmla="val 61172"/>
              <a:gd name="adj2" fmla="val -212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29547" y="2545659"/>
            <a:ext cx="1263487" cy="830997"/>
          </a:xfrm>
          <a:prstGeom prst="rect">
            <a:avLst/>
          </a:prstGeom>
          <a:solidFill>
            <a:schemeClr val="bg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01496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C2F09B-C42F-5293-C9B2-F35E523E7F32}"/>
              </a:ext>
            </a:extLst>
          </p:cNvPr>
          <p:cNvSpPr/>
          <p:nvPr/>
        </p:nvSpPr>
        <p:spPr bwMode="auto">
          <a:xfrm>
            <a:off x="1078230" y="1993404"/>
            <a:ext cx="698754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Fallback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363718" y="2668160"/>
            <a:ext cx="5037082" cy="1172319"/>
          </a:xfrm>
          <a:prstGeom prst="wedgeRoundRectCallout">
            <a:avLst>
              <a:gd name="adj1" fmla="val 61172"/>
              <a:gd name="adj2" fmla="val -212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363718" y="3916678"/>
            <a:ext cx="5037082" cy="1172319"/>
          </a:xfrm>
          <a:prstGeom prst="wedgeRoundRectCallout">
            <a:avLst>
              <a:gd name="adj1" fmla="val 61172"/>
              <a:gd name="adj2" fmla="val -212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29547" y="3682744"/>
            <a:ext cx="1263487" cy="1200329"/>
          </a:xfrm>
          <a:prstGeom prst="rect">
            <a:avLst/>
          </a:prstGeom>
          <a:solidFill>
            <a:schemeClr val="bg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129547" y="2545659"/>
            <a:ext cx="1263487" cy="830997"/>
          </a:xfrm>
          <a:prstGeom prst="rect">
            <a:avLst/>
          </a:prstGeom>
          <a:solidFill>
            <a:schemeClr val="bg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868170" y="5781020"/>
            <a:ext cx="52613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used to receive payments</a:t>
            </a:r>
          </a:p>
        </p:txBody>
      </p:sp>
    </p:spTree>
    <p:extLst>
      <p:ext uri="{BB962C8B-B14F-4D97-AF65-F5344CB8AC3E}">
        <p14:creationId xmlns:p14="http://schemas.microsoft.com/office/powerpoint/2010/main" val="14572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878602" y="2683169"/>
            <a:ext cx="1611208" cy="917079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“bar”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6443" y="5382250"/>
            <a:ext cx="44928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“bar” function 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79533" y="2656326"/>
            <a:ext cx="13244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foo()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79533" y="3293583"/>
            <a:ext cx="134524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bar()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79533" y="3930840"/>
            <a:ext cx="204414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fallback()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8231505" y="3141708"/>
            <a:ext cx="744855" cy="510778"/>
          </a:xfrm>
          <a:prstGeom prst="wedgeRoundRectCallout">
            <a:avLst>
              <a:gd name="adj1" fmla="val -132197"/>
              <a:gd name="adj2" fmla="val 2126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me!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24773" y="2206755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</p:spTree>
    <p:extLst>
      <p:ext uri="{BB962C8B-B14F-4D97-AF65-F5344CB8AC3E}">
        <p14:creationId xmlns:p14="http://schemas.microsoft.com/office/powerpoint/2010/main" val="6725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84829</TotalTime>
  <Words>2627</Words>
  <Application>Microsoft Office PowerPoint</Application>
  <PresentationFormat>Overhead</PresentationFormat>
  <Paragraphs>558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Lucida Console</vt:lpstr>
      <vt:lpstr>Arial</vt:lpstr>
      <vt:lpstr>Comic Sans MS</vt:lpstr>
      <vt:lpstr>Mathematica1</vt:lpstr>
      <vt:lpstr>ＭＳ Ｐゴシック</vt:lpstr>
      <vt:lpstr>Consolas</vt:lpstr>
      <vt:lpstr>Courier New</vt:lpstr>
      <vt:lpstr>Marlett</vt:lpstr>
      <vt:lpstr>Blank Presentation</vt:lpstr>
      <vt:lpstr>PowerPoint Presentation</vt:lpstr>
      <vt:lpstr>PowerPoint Presentation</vt:lpstr>
      <vt:lpstr>Default Visibility Attack </vt:lpstr>
      <vt:lpstr>Default Visibility Attack </vt:lpstr>
      <vt:lpstr>Fallback Function</vt:lpstr>
      <vt:lpstr>Fallback Function</vt:lpstr>
      <vt:lpstr>Fallback Function</vt:lpstr>
      <vt:lpstr>Fallback Function</vt:lpstr>
      <vt:lpstr>Function Call</vt:lpstr>
      <vt:lpstr>Wallet Library</vt:lpstr>
      <vt:lpstr>Composite Wallet</vt:lpstr>
      <vt:lpstr>Wallet Library Security Audit</vt:lpstr>
      <vt:lpstr>Wallet Library Security Audit</vt:lpstr>
      <vt:lpstr>Wallet Library Security Audit</vt:lpstr>
      <vt:lpstr>Wallet Library Security Audit</vt:lpstr>
      <vt:lpstr>Wallet Fallback Function</vt:lpstr>
      <vt:lpstr>Wallet Fallback Function</vt:lpstr>
      <vt:lpstr>Wallet Fallback Function</vt:lpstr>
      <vt:lpstr>Uh, Oh</vt:lpstr>
      <vt:lpstr>Uh, Oh</vt:lpstr>
      <vt:lpstr>Composite Wallet</vt:lpstr>
      <vt:lpstr>Composite Wallet</vt:lpstr>
      <vt:lpstr>This Happened</vt:lpstr>
      <vt:lpstr>Blame &amp; Prevention</vt:lpstr>
      <vt:lpstr>False Randomness Attack</vt:lpstr>
      <vt:lpstr>What are the Chances?</vt:lpstr>
      <vt:lpstr>Mining</vt:lpstr>
      <vt:lpstr>Mining</vt:lpstr>
      <vt:lpstr>PowerPoint Presentation</vt:lpstr>
      <vt:lpstr>Block Variables</vt:lpstr>
      <vt:lpstr>Hash of Current Block</vt:lpstr>
      <vt:lpstr>Hash of Current Block</vt:lpstr>
      <vt:lpstr>Hash of Current Block</vt:lpstr>
      <vt:lpstr>Hash of Current Block</vt:lpstr>
      <vt:lpstr>Hash of Earlier Block?</vt:lpstr>
      <vt:lpstr>Hash of Future Block</vt:lpstr>
      <vt:lpstr>Hash of Future Block</vt:lpstr>
      <vt:lpstr>Window of maybe random block hashes</vt:lpstr>
      <vt:lpstr>This Happened</vt:lpstr>
      <vt:lpstr>This Happened</vt:lpstr>
      <vt:lpstr>Blockhash with Private Seed</vt:lpstr>
      <vt:lpstr>Prevention</vt:lpstr>
      <vt:lpstr>Prevention</vt:lpstr>
      <vt:lpstr>Unchecked CALL Return Values</vt:lpstr>
      <vt:lpstr>PowerPoint Presentation</vt:lpstr>
      <vt:lpstr>PowerPoint Presentation</vt:lpstr>
      <vt:lpstr>Gas Trap</vt:lpstr>
      <vt:lpstr>Prevention</vt:lpstr>
      <vt:lpstr>This Happened</vt:lpstr>
      <vt:lpstr>This Happened</vt:lpstr>
      <vt:lpstr>Stack Depth Attack</vt:lpstr>
      <vt:lpstr>Stack Depth Attack</vt:lpstr>
      <vt:lpstr>Parameter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Message Padded with 00</vt:lpstr>
      <vt:lpstr>PowerPoint Presentation</vt:lpstr>
      <vt:lpstr>PowerPoint Presentation</vt:lpstr>
      <vt:lpstr>Prevention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1520</cp:revision>
  <cp:lastPrinted>2003-10-06T20:31:57Z</cp:lastPrinted>
  <dcterms:created xsi:type="dcterms:W3CDTF">1999-05-12T13:47:53Z</dcterms:created>
  <dcterms:modified xsi:type="dcterms:W3CDTF">2025-09-30T19:36:22Z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